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6" r:id="rId3"/>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6858000" cx="12192000"/>
  <p:notesSz cx="6858000" cy="18573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1400"/>
              <a:buFont typeface="Times New Roman"/>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SzPts val="1400"/>
              <a:buFont typeface="Times New Roman"/>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3" name="Google Shape;293;p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9" name="Google Shape;359;p1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7" name="Google Shape;367;p1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4" name="Google Shape;374;p1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1" name="Google Shape;381;p1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8" name="Google Shape;388;p1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5" name="Google Shape;395;p1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6:notes"/>
          <p:cNvSpPr/>
          <p:nvPr>
            <p:ph idx="2" type="sldImg"/>
          </p:nvPr>
        </p:nvSpPr>
        <p:spPr>
          <a:xfrm>
            <a:off x="685800" y="1143000"/>
            <a:ext cx="5484960" cy="30848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p16:notes"/>
          <p:cNvSpPr txBox="1"/>
          <p:nvPr>
            <p:ph idx="1" type="body"/>
          </p:nvPr>
        </p:nvSpPr>
        <p:spPr>
          <a:xfrm>
            <a:off x="685800" y="4400640"/>
            <a:ext cx="5484960" cy="35989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04" name="Google Shape;404;p16:notes"/>
          <p:cNvSpPr txBox="1"/>
          <p:nvPr>
            <p:ph idx="12" type="sldNum"/>
          </p:nvPr>
        </p:nvSpPr>
        <p:spPr>
          <a:xfrm>
            <a:off x="3884760" y="8685360"/>
            <a:ext cx="2970360" cy="4572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Font typeface="Times New Roman"/>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3" name="Google Shape;413;p1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8" name="Google Shape;418;p1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6" name="Google Shape;426;p1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685800" y="1143000"/>
            <a:ext cx="5484960" cy="30848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2:notes"/>
          <p:cNvSpPr txBox="1"/>
          <p:nvPr>
            <p:ph idx="1" type="body"/>
          </p:nvPr>
        </p:nvSpPr>
        <p:spPr>
          <a:xfrm>
            <a:off x="685800" y="4400640"/>
            <a:ext cx="5484960" cy="35989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00" name="Google Shape;300;p2:notes"/>
          <p:cNvSpPr txBox="1"/>
          <p:nvPr>
            <p:ph idx="12" type="sldNum"/>
          </p:nvPr>
        </p:nvSpPr>
        <p:spPr>
          <a:xfrm>
            <a:off x="3884760" y="8685360"/>
            <a:ext cx="2970360" cy="4572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Font typeface="Times New Roman"/>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4" name="Google Shape;434;p2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2" name="Google Shape;442;p2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 name="Google Shape;450;p2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8" name="Google Shape;458;p2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6" name="Google Shape;466;p2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3" name="Google Shape;473;p2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1" name="Google Shape;481;p2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9" name="Google Shape;489;p2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7" name="Google Shape;497;p2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5" name="Google Shape;505;p2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7" name="Google Shape;307;p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 name="Google Shape;513;p3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1" name="Google Shape;521;p3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0" name="Google Shape;530;p3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9" name="Google Shape;539;p3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8" name="Google Shape;548;p3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3" name="Google Shape;553;p3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1" name="Google Shape;561;p3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9" name="Google Shape;569;p3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7" name="Google Shape;577;p3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2" name="Google Shape;582;p3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4" name="Google Shape;314;p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0" name="Google Shape;590;p4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8" name="Google Shape;598;p4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 name="Google Shape;608;p4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3" name="Google Shape;613;p4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1" name="Google Shape;621;p4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9" name="Google Shape;629;p4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6:notes"/>
          <p:cNvSpPr/>
          <p:nvPr>
            <p:ph idx="2" type="sldImg"/>
          </p:nvPr>
        </p:nvSpPr>
        <p:spPr>
          <a:xfrm>
            <a:off x="685800" y="1143000"/>
            <a:ext cx="5484960" cy="30848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6" name="Google Shape;636;p46:notes"/>
          <p:cNvSpPr txBox="1"/>
          <p:nvPr>
            <p:ph idx="1" type="body"/>
          </p:nvPr>
        </p:nvSpPr>
        <p:spPr>
          <a:xfrm>
            <a:off x="685800" y="4400640"/>
            <a:ext cx="5484960" cy="35989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37" name="Google Shape;637;p46:notes"/>
          <p:cNvSpPr txBox="1"/>
          <p:nvPr>
            <p:ph idx="12" type="sldNum"/>
          </p:nvPr>
        </p:nvSpPr>
        <p:spPr>
          <a:xfrm>
            <a:off x="3884760" y="8685360"/>
            <a:ext cx="2970360" cy="4572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Font typeface="Times New Roman"/>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5" name="Google Shape;645;p4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1" name="Google Shape;321;p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6:notes"/>
          <p:cNvSpPr/>
          <p:nvPr>
            <p:ph idx="2" type="sldImg"/>
          </p:nvPr>
        </p:nvSpPr>
        <p:spPr>
          <a:xfrm>
            <a:off x="685800" y="1143000"/>
            <a:ext cx="5484960" cy="30848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6:notes"/>
          <p:cNvSpPr txBox="1"/>
          <p:nvPr>
            <p:ph idx="1" type="body"/>
          </p:nvPr>
        </p:nvSpPr>
        <p:spPr>
          <a:xfrm>
            <a:off x="685800" y="4400640"/>
            <a:ext cx="5484960" cy="35989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28" name="Google Shape;328;p6:notes"/>
          <p:cNvSpPr txBox="1"/>
          <p:nvPr>
            <p:ph idx="12" type="sldNum"/>
          </p:nvPr>
        </p:nvSpPr>
        <p:spPr>
          <a:xfrm>
            <a:off x="3884760" y="8685360"/>
            <a:ext cx="2970360" cy="4572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Font typeface="Times New Roman"/>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5" name="Google Shape;335;p7: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 name="Google Shape;342;p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0" name="Google Shape;350;p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 name="Shape 13"/>
        <p:cNvGrpSpPr/>
        <p:nvPr/>
      </p:nvGrpSpPr>
      <p:grpSpPr>
        <a:xfrm>
          <a:off x="0" y="0"/>
          <a:ext cx="0" cy="0"/>
          <a:chOff x="0" y="0"/>
          <a:chExt cx="0" cy="0"/>
        </a:xfrm>
      </p:grpSpPr>
      <p:sp>
        <p:nvSpPr>
          <p:cNvPr id="14" name="Google Shape;14;p2"/>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2" name="Shape 52"/>
        <p:cNvGrpSpPr/>
        <p:nvPr/>
      </p:nvGrpSpPr>
      <p:grpSpPr>
        <a:xfrm>
          <a:off x="0" y="0"/>
          <a:ext cx="0" cy="0"/>
          <a:chOff x="0" y="0"/>
          <a:chExt cx="0" cy="0"/>
        </a:xfrm>
      </p:grpSpPr>
      <p:sp>
        <p:nvSpPr>
          <p:cNvPr id="53" name="Google Shape;53;p1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1"/>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1"/>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7" name="Shape 57"/>
        <p:cNvGrpSpPr/>
        <p:nvPr/>
      </p:nvGrpSpPr>
      <p:grpSpPr>
        <a:xfrm>
          <a:off x="0" y="0"/>
          <a:ext cx="0" cy="0"/>
          <a:chOff x="0" y="0"/>
          <a:chExt cx="0" cy="0"/>
        </a:xfrm>
      </p:grpSpPr>
      <p:sp>
        <p:nvSpPr>
          <p:cNvPr id="58" name="Google Shape;58;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2"/>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2"/>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2"/>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4" name="Shape 64"/>
        <p:cNvGrpSpPr/>
        <p:nvPr/>
      </p:nvGrpSpPr>
      <p:grpSpPr>
        <a:xfrm>
          <a:off x="0" y="0"/>
          <a:ext cx="0" cy="0"/>
          <a:chOff x="0" y="0"/>
          <a:chExt cx="0" cy="0"/>
        </a:xfrm>
      </p:grpSpPr>
      <p:sp>
        <p:nvSpPr>
          <p:cNvPr id="65" name="Google Shape;65;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3"/>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 name="Google Shape;70;p13"/>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3"/>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3"/>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
        <p:nvSpPr>
          <p:cNvPr id="78" name="Google Shape;78;p15"/>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9" name="Shape 79"/>
        <p:cNvGrpSpPr/>
        <p:nvPr/>
      </p:nvGrpSpPr>
      <p:grpSpPr>
        <a:xfrm>
          <a:off x="0" y="0"/>
          <a:ext cx="0" cy="0"/>
          <a:chOff x="0" y="0"/>
          <a:chExt cx="0" cy="0"/>
        </a:xfrm>
      </p:grpSpPr>
      <p:sp>
        <p:nvSpPr>
          <p:cNvPr id="80" name="Google Shape;80;p1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6"/>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6"/>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3" name="Shape 83"/>
        <p:cNvGrpSpPr/>
        <p:nvPr/>
      </p:nvGrpSpPr>
      <p:grpSpPr>
        <a:xfrm>
          <a:off x="0" y="0"/>
          <a:ext cx="0" cy="0"/>
          <a:chOff x="0" y="0"/>
          <a:chExt cx="0" cy="0"/>
        </a:xfrm>
      </p:grpSpPr>
      <p:sp>
        <p:nvSpPr>
          <p:cNvPr id="84" name="Google Shape;84;p1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7"/>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17"/>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7" name="Shape 87"/>
        <p:cNvGrpSpPr/>
        <p:nvPr/>
      </p:nvGrpSpPr>
      <p:grpSpPr>
        <a:xfrm>
          <a:off x="0" y="0"/>
          <a:ext cx="0" cy="0"/>
          <a:chOff x="0" y="0"/>
          <a:chExt cx="0" cy="0"/>
        </a:xfrm>
      </p:grpSpPr>
      <p:sp>
        <p:nvSpPr>
          <p:cNvPr id="88" name="Google Shape;88;p1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8"/>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18"/>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18"/>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5" name="Shape 95"/>
        <p:cNvGrpSpPr/>
        <p:nvPr/>
      </p:nvGrpSpPr>
      <p:grpSpPr>
        <a:xfrm>
          <a:off x="0" y="0"/>
          <a:ext cx="0" cy="0"/>
          <a:chOff x="0" y="0"/>
          <a:chExt cx="0" cy="0"/>
        </a:xfrm>
      </p:grpSpPr>
      <p:sp>
        <p:nvSpPr>
          <p:cNvPr id="96" name="Google Shape;96;p20"/>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8" name="Shape 98"/>
        <p:cNvGrpSpPr/>
        <p:nvPr/>
      </p:nvGrpSpPr>
      <p:grpSpPr>
        <a:xfrm>
          <a:off x="0" y="0"/>
          <a:ext cx="0" cy="0"/>
          <a:chOff x="0" y="0"/>
          <a:chExt cx="0" cy="0"/>
        </a:xfrm>
      </p:grpSpPr>
      <p:sp>
        <p:nvSpPr>
          <p:cNvPr id="99" name="Google Shape;99;p2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1"/>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1"/>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1"/>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1"/>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4" name="Shape 104"/>
        <p:cNvGrpSpPr/>
        <p:nvPr/>
      </p:nvGrpSpPr>
      <p:grpSpPr>
        <a:xfrm>
          <a:off x="0" y="0"/>
          <a:ext cx="0" cy="0"/>
          <a:chOff x="0" y="0"/>
          <a:chExt cx="0" cy="0"/>
        </a:xfrm>
      </p:grpSpPr>
      <p:sp>
        <p:nvSpPr>
          <p:cNvPr id="105" name="Google Shape;105;p2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2"/>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2"/>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2"/>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2"/>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0" name="Shape 110"/>
        <p:cNvGrpSpPr/>
        <p:nvPr/>
      </p:nvGrpSpPr>
      <p:grpSpPr>
        <a:xfrm>
          <a:off x="0" y="0"/>
          <a:ext cx="0" cy="0"/>
          <a:chOff x="0" y="0"/>
          <a:chExt cx="0" cy="0"/>
        </a:xfrm>
      </p:grpSpPr>
      <p:sp>
        <p:nvSpPr>
          <p:cNvPr id="111" name="Google Shape;111;p2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3"/>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3"/>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3"/>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3"/>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16" name="Shape 116"/>
        <p:cNvGrpSpPr/>
        <p:nvPr/>
      </p:nvGrpSpPr>
      <p:grpSpPr>
        <a:xfrm>
          <a:off x="0" y="0"/>
          <a:ext cx="0" cy="0"/>
          <a:chOff x="0" y="0"/>
          <a:chExt cx="0" cy="0"/>
        </a:xfrm>
      </p:grpSpPr>
      <p:sp>
        <p:nvSpPr>
          <p:cNvPr id="117" name="Google Shape;117;p2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4"/>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24"/>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24"/>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1" name="Shape 121"/>
        <p:cNvGrpSpPr/>
        <p:nvPr/>
      </p:nvGrpSpPr>
      <p:grpSpPr>
        <a:xfrm>
          <a:off x="0" y="0"/>
          <a:ext cx="0" cy="0"/>
          <a:chOff x="0" y="0"/>
          <a:chExt cx="0" cy="0"/>
        </a:xfrm>
      </p:grpSpPr>
      <p:sp>
        <p:nvSpPr>
          <p:cNvPr id="122" name="Google Shape;122;p2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5"/>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 name="Google Shape;124;p25"/>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25"/>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25"/>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 name="Google Shape;127;p25"/>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28" name="Shape 128"/>
        <p:cNvGrpSpPr/>
        <p:nvPr/>
      </p:nvGrpSpPr>
      <p:grpSpPr>
        <a:xfrm>
          <a:off x="0" y="0"/>
          <a:ext cx="0" cy="0"/>
          <a:chOff x="0" y="0"/>
          <a:chExt cx="0" cy="0"/>
        </a:xfrm>
      </p:grpSpPr>
      <p:sp>
        <p:nvSpPr>
          <p:cNvPr id="129" name="Google Shape;129;p2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6"/>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26"/>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26"/>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26"/>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26"/>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5" name="Google Shape;135;p26"/>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26"/>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3" name="Shape 143"/>
        <p:cNvGrpSpPr/>
        <p:nvPr/>
      </p:nvGrpSpPr>
      <p:grpSpPr>
        <a:xfrm>
          <a:off x="0" y="0"/>
          <a:ext cx="0" cy="0"/>
          <a:chOff x="0" y="0"/>
          <a:chExt cx="0" cy="0"/>
        </a:xfrm>
      </p:grpSpPr>
      <p:sp>
        <p:nvSpPr>
          <p:cNvPr id="144" name="Google Shape;144;p28"/>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8"/>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28"/>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47" name="Shape 147"/>
        <p:cNvGrpSpPr/>
        <p:nvPr/>
      </p:nvGrpSpPr>
      <p:grpSpPr>
        <a:xfrm>
          <a:off x="0" y="0"/>
          <a:ext cx="0" cy="0"/>
          <a:chOff x="0" y="0"/>
          <a:chExt cx="0" cy="0"/>
        </a:xfrm>
      </p:grpSpPr>
      <p:sp>
        <p:nvSpPr>
          <p:cNvPr id="148" name="Google Shape;148;p2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9"/>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9"/>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9"/>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9"/>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3" name="Shape 153"/>
        <p:cNvGrpSpPr/>
        <p:nvPr/>
      </p:nvGrpSpPr>
      <p:grpSpPr>
        <a:xfrm>
          <a:off x="0" y="0"/>
          <a:ext cx="0" cy="0"/>
          <a:chOff x="0" y="0"/>
          <a:chExt cx="0" cy="0"/>
        </a:xfrm>
      </p:grpSpPr>
      <p:sp>
        <p:nvSpPr>
          <p:cNvPr id="154" name="Google Shape;154;p3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0"/>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0"/>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30"/>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59" name="Shape 159"/>
        <p:cNvGrpSpPr/>
        <p:nvPr/>
      </p:nvGrpSpPr>
      <p:grpSpPr>
        <a:xfrm>
          <a:off x="0" y="0"/>
          <a:ext cx="0" cy="0"/>
          <a:chOff x="0" y="0"/>
          <a:chExt cx="0" cy="0"/>
        </a:xfrm>
      </p:grpSpPr>
      <p:sp>
        <p:nvSpPr>
          <p:cNvPr id="160" name="Google Shape;160;p3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1"/>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31"/>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3" name="Google Shape;163;p31"/>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31"/>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31"/>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3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32"/>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2"/>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32"/>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4"/>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1" name="Shape 171"/>
        <p:cNvGrpSpPr/>
        <p:nvPr/>
      </p:nvGrpSpPr>
      <p:grpSpPr>
        <a:xfrm>
          <a:off x="0" y="0"/>
          <a:ext cx="0" cy="0"/>
          <a:chOff x="0" y="0"/>
          <a:chExt cx="0" cy="0"/>
        </a:xfrm>
      </p:grpSpPr>
      <p:sp>
        <p:nvSpPr>
          <p:cNvPr id="172" name="Google Shape;172;p33"/>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3"/>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33"/>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5" name="Google Shape;175;p33"/>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6" name="Shape 176"/>
        <p:cNvGrpSpPr/>
        <p:nvPr/>
      </p:nvGrpSpPr>
      <p:grpSpPr>
        <a:xfrm>
          <a:off x="0" y="0"/>
          <a:ext cx="0" cy="0"/>
          <a:chOff x="0" y="0"/>
          <a:chExt cx="0" cy="0"/>
        </a:xfrm>
      </p:grpSpPr>
      <p:sp>
        <p:nvSpPr>
          <p:cNvPr id="177" name="Google Shape;177;p3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34"/>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9" name="Google Shape;179;p34"/>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0" name="Google Shape;180;p34"/>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1" name="Google Shape;181;p34"/>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34"/>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3" name="Google Shape;183;p34"/>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4" name="Shape 184"/>
        <p:cNvGrpSpPr/>
        <p:nvPr/>
      </p:nvGrpSpPr>
      <p:grpSpPr>
        <a:xfrm>
          <a:off x="0" y="0"/>
          <a:ext cx="0" cy="0"/>
          <a:chOff x="0" y="0"/>
          <a:chExt cx="0" cy="0"/>
        </a:xfrm>
      </p:grpSpPr>
      <p:sp>
        <p:nvSpPr>
          <p:cNvPr id="185" name="Google Shape;185;p3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35"/>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7" name="Google Shape;187;p35"/>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8" name="Google Shape;188;p35"/>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9" name="Google Shape;189;p35"/>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35"/>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35"/>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92" name="Shape 192"/>
        <p:cNvGrpSpPr/>
        <p:nvPr/>
      </p:nvGrpSpPr>
      <p:grpSpPr>
        <a:xfrm>
          <a:off x="0" y="0"/>
          <a:ext cx="0" cy="0"/>
          <a:chOff x="0" y="0"/>
          <a:chExt cx="0" cy="0"/>
        </a:xfrm>
      </p:grpSpPr>
      <p:sp>
        <p:nvSpPr>
          <p:cNvPr id="193" name="Google Shape;193;p3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36"/>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36"/>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6" name="Google Shape;196;p36"/>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7" name="Google Shape;197;p36"/>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6"/>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36"/>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00" name="Shape 200"/>
        <p:cNvGrpSpPr/>
        <p:nvPr/>
      </p:nvGrpSpPr>
      <p:grpSpPr>
        <a:xfrm>
          <a:off x="0" y="0"/>
          <a:ext cx="0" cy="0"/>
          <a:chOff x="0" y="0"/>
          <a:chExt cx="0" cy="0"/>
        </a:xfrm>
      </p:grpSpPr>
      <p:sp>
        <p:nvSpPr>
          <p:cNvPr id="201" name="Google Shape;201;p3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7"/>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3" name="Google Shape;203;p37"/>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37"/>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37"/>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6" name="Google Shape;206;p37"/>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07" name="Shape 207"/>
        <p:cNvGrpSpPr/>
        <p:nvPr/>
      </p:nvGrpSpPr>
      <p:grpSpPr>
        <a:xfrm>
          <a:off x="0" y="0"/>
          <a:ext cx="0" cy="0"/>
          <a:chOff x="0" y="0"/>
          <a:chExt cx="0" cy="0"/>
        </a:xfrm>
      </p:grpSpPr>
      <p:sp>
        <p:nvSpPr>
          <p:cNvPr id="208" name="Google Shape;208;p3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8"/>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0" name="Google Shape;210;p3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1" name="Google Shape;211;p38"/>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2" name="Google Shape;212;p38"/>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3" name="Google Shape;213;p38"/>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38"/>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5" name="Google Shape;215;p38"/>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16" name="Shape 216"/>
        <p:cNvGrpSpPr/>
        <p:nvPr/>
      </p:nvGrpSpPr>
      <p:grpSpPr>
        <a:xfrm>
          <a:off x="0" y="0"/>
          <a:ext cx="0" cy="0"/>
          <a:chOff x="0" y="0"/>
          <a:chExt cx="0" cy="0"/>
        </a:xfrm>
      </p:grpSpPr>
      <p:sp>
        <p:nvSpPr>
          <p:cNvPr id="217" name="Google Shape;217;p3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39"/>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9" name="Google Shape;219;p39"/>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0" name="Google Shape;220;p39"/>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1" name="Google Shape;221;p39"/>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39"/>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39"/>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4" name="Google Shape;224;p39"/>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9"/>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39"/>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1" name="Shape 231"/>
        <p:cNvGrpSpPr/>
        <p:nvPr/>
      </p:nvGrpSpPr>
      <p:grpSpPr>
        <a:xfrm>
          <a:off x="0" y="0"/>
          <a:ext cx="0" cy="0"/>
          <a:chOff x="0" y="0"/>
          <a:chExt cx="0" cy="0"/>
        </a:xfrm>
      </p:grpSpPr>
      <p:sp>
        <p:nvSpPr>
          <p:cNvPr id="232" name="Google Shape;232;p41"/>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33" name="Shape 233"/>
        <p:cNvGrpSpPr/>
        <p:nvPr/>
      </p:nvGrpSpPr>
      <p:grpSpPr>
        <a:xfrm>
          <a:off x="0" y="0"/>
          <a:ext cx="0" cy="0"/>
          <a:chOff x="0" y="0"/>
          <a:chExt cx="0" cy="0"/>
        </a:xfrm>
      </p:grpSpPr>
      <p:sp>
        <p:nvSpPr>
          <p:cNvPr id="234" name="Google Shape;234;p4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42"/>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42"/>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37" name="Shape 237"/>
        <p:cNvGrpSpPr/>
        <p:nvPr/>
      </p:nvGrpSpPr>
      <p:grpSpPr>
        <a:xfrm>
          <a:off x="0" y="0"/>
          <a:ext cx="0" cy="0"/>
          <a:chOff x="0" y="0"/>
          <a:chExt cx="0" cy="0"/>
        </a:xfrm>
      </p:grpSpPr>
      <p:sp>
        <p:nvSpPr>
          <p:cNvPr id="238" name="Google Shape;238;p4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43"/>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0" name="Google Shape;240;p43"/>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 name="Shape 23"/>
        <p:cNvGrpSpPr/>
        <p:nvPr/>
      </p:nvGrpSpPr>
      <p:grpSpPr>
        <a:xfrm>
          <a:off x="0" y="0"/>
          <a:ext cx="0" cy="0"/>
          <a:chOff x="0" y="0"/>
          <a:chExt cx="0" cy="0"/>
        </a:xfrm>
      </p:grpSpPr>
      <p:sp>
        <p:nvSpPr>
          <p:cNvPr id="24" name="Google Shape;24;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5"/>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5"/>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41" name="Shape 241"/>
        <p:cNvGrpSpPr/>
        <p:nvPr/>
      </p:nvGrpSpPr>
      <p:grpSpPr>
        <a:xfrm>
          <a:off x="0" y="0"/>
          <a:ext cx="0" cy="0"/>
          <a:chOff x="0" y="0"/>
          <a:chExt cx="0" cy="0"/>
        </a:xfrm>
      </p:grpSpPr>
      <p:sp>
        <p:nvSpPr>
          <p:cNvPr id="242" name="Google Shape;242;p4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44"/>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4" name="Google Shape;244;p44"/>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5" name="Google Shape;245;p44"/>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6" name="Shape 246"/>
        <p:cNvGrpSpPr/>
        <p:nvPr/>
      </p:nvGrpSpPr>
      <p:grpSpPr>
        <a:xfrm>
          <a:off x="0" y="0"/>
          <a:ext cx="0" cy="0"/>
          <a:chOff x="0" y="0"/>
          <a:chExt cx="0" cy="0"/>
        </a:xfrm>
      </p:grpSpPr>
      <p:sp>
        <p:nvSpPr>
          <p:cNvPr id="247" name="Google Shape;247;p4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45"/>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9" name="Shape 249"/>
        <p:cNvGrpSpPr/>
        <p:nvPr/>
      </p:nvGrpSpPr>
      <p:grpSpPr>
        <a:xfrm>
          <a:off x="0" y="0"/>
          <a:ext cx="0" cy="0"/>
          <a:chOff x="0" y="0"/>
          <a:chExt cx="0" cy="0"/>
        </a:xfrm>
      </p:grpSpPr>
      <p:sp>
        <p:nvSpPr>
          <p:cNvPr id="250" name="Google Shape;250;p46"/>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46"/>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52" name="Shape 252"/>
        <p:cNvGrpSpPr/>
        <p:nvPr/>
      </p:nvGrpSpPr>
      <p:grpSpPr>
        <a:xfrm>
          <a:off x="0" y="0"/>
          <a:ext cx="0" cy="0"/>
          <a:chOff x="0" y="0"/>
          <a:chExt cx="0" cy="0"/>
        </a:xfrm>
      </p:grpSpPr>
      <p:sp>
        <p:nvSpPr>
          <p:cNvPr id="253" name="Google Shape;253;p4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47"/>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5" name="Google Shape;255;p47"/>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6" name="Google Shape;256;p47"/>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7" name="Google Shape;257;p47"/>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58" name="Shape 258"/>
        <p:cNvGrpSpPr/>
        <p:nvPr/>
      </p:nvGrpSpPr>
      <p:grpSpPr>
        <a:xfrm>
          <a:off x="0" y="0"/>
          <a:ext cx="0" cy="0"/>
          <a:chOff x="0" y="0"/>
          <a:chExt cx="0" cy="0"/>
        </a:xfrm>
      </p:grpSpPr>
      <p:sp>
        <p:nvSpPr>
          <p:cNvPr id="259" name="Google Shape;259;p4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48"/>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1" name="Google Shape;261;p4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2" name="Google Shape;262;p48"/>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3" name="Google Shape;263;p48"/>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64" name="Shape 264"/>
        <p:cNvGrpSpPr/>
        <p:nvPr/>
      </p:nvGrpSpPr>
      <p:grpSpPr>
        <a:xfrm>
          <a:off x="0" y="0"/>
          <a:ext cx="0" cy="0"/>
          <a:chOff x="0" y="0"/>
          <a:chExt cx="0" cy="0"/>
        </a:xfrm>
      </p:grpSpPr>
      <p:sp>
        <p:nvSpPr>
          <p:cNvPr id="265" name="Google Shape;265;p4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49"/>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7" name="Google Shape;267;p49"/>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8" name="Google Shape;268;p49"/>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9" name="Google Shape;269;p49"/>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70" name="Shape 270"/>
        <p:cNvGrpSpPr/>
        <p:nvPr/>
      </p:nvGrpSpPr>
      <p:grpSpPr>
        <a:xfrm>
          <a:off x="0" y="0"/>
          <a:ext cx="0" cy="0"/>
          <a:chOff x="0" y="0"/>
          <a:chExt cx="0" cy="0"/>
        </a:xfrm>
      </p:grpSpPr>
      <p:sp>
        <p:nvSpPr>
          <p:cNvPr id="271" name="Google Shape;271;p5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50"/>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3" name="Google Shape;273;p50"/>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4" name="Google Shape;274;p50"/>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75" name="Shape 275"/>
        <p:cNvGrpSpPr/>
        <p:nvPr/>
      </p:nvGrpSpPr>
      <p:grpSpPr>
        <a:xfrm>
          <a:off x="0" y="0"/>
          <a:ext cx="0" cy="0"/>
          <a:chOff x="0" y="0"/>
          <a:chExt cx="0" cy="0"/>
        </a:xfrm>
      </p:grpSpPr>
      <p:sp>
        <p:nvSpPr>
          <p:cNvPr id="276" name="Google Shape;276;p5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51"/>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8" name="Google Shape;278;p51"/>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9" name="Google Shape;279;p51"/>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0" name="Google Shape;280;p51"/>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1" name="Google Shape;281;p51"/>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82" name="Shape 282"/>
        <p:cNvGrpSpPr/>
        <p:nvPr/>
      </p:nvGrpSpPr>
      <p:grpSpPr>
        <a:xfrm>
          <a:off x="0" y="0"/>
          <a:ext cx="0" cy="0"/>
          <a:chOff x="0" y="0"/>
          <a:chExt cx="0" cy="0"/>
        </a:xfrm>
      </p:grpSpPr>
      <p:sp>
        <p:nvSpPr>
          <p:cNvPr id="283" name="Google Shape;283;p5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52"/>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5" name="Google Shape;285;p52"/>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6" name="Google Shape;286;p52"/>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7" name="Google Shape;287;p52"/>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8" name="Google Shape;288;p52"/>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9" name="Google Shape;289;p52"/>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0" name="Google Shape;290;p52"/>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1" name="Shape 31"/>
        <p:cNvGrpSpPr/>
        <p:nvPr/>
      </p:nvGrpSpPr>
      <p:grpSpPr>
        <a:xfrm>
          <a:off x="0" y="0"/>
          <a:ext cx="0" cy="0"/>
          <a:chOff x="0" y="0"/>
          <a:chExt cx="0" cy="0"/>
        </a:xfrm>
      </p:grpSpPr>
      <p:sp>
        <p:nvSpPr>
          <p:cNvPr id="32" name="Google Shape;32;p7"/>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4" name="Shape 34"/>
        <p:cNvGrpSpPr/>
        <p:nvPr/>
      </p:nvGrpSpPr>
      <p:grpSpPr>
        <a:xfrm>
          <a:off x="0" y="0"/>
          <a:ext cx="0" cy="0"/>
          <a:chOff x="0" y="0"/>
          <a:chExt cx="0" cy="0"/>
        </a:xfrm>
      </p:grpSpPr>
      <p:sp>
        <p:nvSpPr>
          <p:cNvPr id="35" name="Google Shape;35;p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8"/>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8"/>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8"/>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 name="Shape 40"/>
        <p:cNvGrpSpPr/>
        <p:nvPr/>
      </p:nvGrpSpPr>
      <p:grpSpPr>
        <a:xfrm>
          <a:off x="0" y="0"/>
          <a:ext cx="0" cy="0"/>
          <a:chOff x="0" y="0"/>
          <a:chExt cx="0" cy="0"/>
        </a:xfrm>
      </p:grpSpPr>
      <p:sp>
        <p:nvSpPr>
          <p:cNvPr id="41" name="Google Shape;41;p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9"/>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9"/>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9"/>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 name="Shape 46"/>
        <p:cNvGrpSpPr/>
        <p:nvPr/>
      </p:nvGrpSpPr>
      <p:grpSpPr>
        <a:xfrm>
          <a:off x="0" y="0"/>
          <a:ext cx="0" cy="0"/>
          <a:chOff x="0" y="0"/>
          <a:chExt cx="0" cy="0"/>
        </a:xfrm>
      </p:grpSpPr>
      <p:sp>
        <p:nvSpPr>
          <p:cNvPr id="47" name="Google Shape;47;p1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0"/>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0"/>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0"/>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1.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SzPts val="1400"/>
              <a:buFont typeface="Times New Roman"/>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sp>
        <p:nvSpPr>
          <p:cNvPr id="74" name="Google Shape;74;p14"/>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75" name="Google Shape;75;p1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6" name="Google Shape;76;p1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27"/>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SzPts val="1400"/>
              <a:buFont typeface="Times New Roman"/>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9" name="Google Shape;139;p27"/>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lvl1pPr indent="0" lvl="0"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140" name="Google Shape;140;p27"/>
          <p:cNvSpPr txBox="1"/>
          <p:nvPr>
            <p:ph idx="10" type="dt"/>
          </p:nvPr>
        </p:nvSpPr>
        <p:spPr>
          <a:xfrm>
            <a:off x="838080" y="6356520"/>
            <a:ext cx="2741760" cy="36360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SzPts val="1400"/>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1" name="Google Shape;141;p2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2" name="Google Shape;142;p27"/>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7" name="Shape 227"/>
        <p:cNvGrpSpPr/>
        <p:nvPr/>
      </p:nvGrpSpPr>
      <p:grpSpPr>
        <a:xfrm>
          <a:off x="0" y="0"/>
          <a:ext cx="0" cy="0"/>
          <a:chOff x="0" y="0"/>
          <a:chExt cx="0" cy="0"/>
        </a:xfrm>
      </p:grpSpPr>
      <p:sp>
        <p:nvSpPr>
          <p:cNvPr id="228" name="Google Shape;228;p40"/>
          <p:cNvSpPr txBox="1"/>
          <p:nvPr>
            <p:ph idx="11" type="ftr"/>
          </p:nvPr>
        </p:nvSpPr>
        <p:spPr>
          <a:xfrm>
            <a:off x="4038480" y="6356520"/>
            <a:ext cx="4113360" cy="363600"/>
          </a:xfrm>
          <a:prstGeom prst="rect">
            <a:avLst/>
          </a:prstGeom>
          <a:noFill/>
          <a:ln>
            <a:noFill/>
          </a:ln>
        </p:spPr>
        <p:txBody>
          <a:bodyPr anchorCtr="0" anchor="t" bIns="45000" lIns="90000" spcFirstLastPara="1" rIns="90000" wrap="square" tIns="45000">
            <a:noAutofit/>
          </a:bodyPr>
          <a:lstStyle>
            <a:lvl1pPr lvl="0" marR="0" rtl="0" algn="ctr">
              <a:lnSpc>
                <a:spcPct val="100000"/>
              </a:lnSpc>
              <a:spcBef>
                <a:spcPts val="0"/>
              </a:spcBef>
              <a:spcAft>
                <a:spcPts val="0"/>
              </a:spcAft>
              <a:buSzPts val="1400"/>
              <a:buFont typeface="Times New Roman"/>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29" name="Google Shape;229;p4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0" name="Google Shape;230;p4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github.com/Vocantes/Data_Science_Captstone_IBM/blob/main/labs-jupyter-spacex-Data%20wrangling.ipynb" TargetMode="External"/><Relationship Id="rId5"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github.com/Vocantes/Data_Science_Captstone_IBM/blob/main/jupyter-labs-eda-dataviz.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s://github.com/Vocantes/Data_Science_Captstone_IBM/blob/main/jupyter-labs-eda-sql-coursera_sql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hyperlink" Target="https://github.com/Vocantes/Data_Science_Captstone_IBM/blob/main/lab_jupyter_launch_site_location.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hyperlink" Target="https://github.com/Vocantes/Data_Science_Captstone_IBM/blob/main/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hyperlink" Target="https://github.com/Vocantes/Data_Science_Captstone_IBM/blob/main/SpaceX_Machine_Learning_Prediction_Part_5.jupyterlite.ipynb" TargetMode="External"/><Relationship Id="rId5"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56.png"/><Relationship Id="rId5"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68.png"/><Relationship Id="rId5"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7.xml"/><Relationship Id="rId3" Type="http://schemas.openxmlformats.org/officeDocument/2006/relationships/image" Target="../media/image7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github.com/Vocantes/Data_Science_Captstone_IBM/blob/main/jupyter-labs-spacex-data-collection-api.ipynb" TargetMode="External"/><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github.com/Vocantes/Data_Science_Captstone_IBM/blob/main/jupyter-labs-webscraping.ipynb" TargetMode="External"/><Relationship Id="rId5"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53"/>
          <p:cNvSpPr/>
          <p:nvPr/>
        </p:nvSpPr>
        <p:spPr>
          <a:xfrm>
            <a:off x="888480" y="4568760"/>
            <a:ext cx="2513160" cy="638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E7E6E6"/>
              </a:buClr>
              <a:buSzPts val="1800"/>
              <a:buFont typeface="Arial"/>
              <a:buNone/>
            </a:pPr>
            <a:r>
              <a:rPr b="0" i="0" lang="en-US" sz="1800" u="none" cap="none" strike="noStrike">
                <a:solidFill>
                  <a:srgbClr val="E7E6E6"/>
                </a:solidFill>
                <a:latin typeface="Arial"/>
                <a:ea typeface="Arial"/>
                <a:cs typeface="Arial"/>
                <a:sym typeface="Arial"/>
              </a:rPr>
              <a:t>Zackary Ashworth</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Clr>
                <a:srgbClr val="E7E6E6"/>
              </a:buClr>
              <a:buSzPts val="1800"/>
              <a:buFont typeface="Arial"/>
              <a:buNone/>
            </a:pPr>
            <a:r>
              <a:rPr b="0" i="0" lang="en-US" sz="1800" u="none" cap="none" strike="noStrike">
                <a:solidFill>
                  <a:srgbClr val="E7E6E6"/>
                </a:solidFill>
                <a:latin typeface="Arial"/>
                <a:ea typeface="Arial"/>
                <a:cs typeface="Arial"/>
                <a:sym typeface="Arial"/>
              </a:rPr>
              <a:t>07/27/24</a:t>
            </a:r>
            <a:endParaRPr b="0" i="0" sz="1800" u="none" cap="none" strike="noStrike">
              <a:latin typeface="Arial"/>
              <a:ea typeface="Arial"/>
              <a:cs typeface="Arial"/>
              <a:sym typeface="Arial"/>
            </a:endParaRPr>
          </a:p>
        </p:txBody>
      </p:sp>
      <p:pic>
        <p:nvPicPr>
          <p:cNvPr descr="IBM Skills Network Logo - Horizontal-noai copy.png" id="296" name="Google Shape;296;p53"/>
          <p:cNvPicPr preferRelativeResize="0"/>
          <p:nvPr/>
        </p:nvPicPr>
        <p:blipFill rotWithShape="1">
          <a:blip r:embed="rId4">
            <a:alphaModFix/>
          </a:blip>
          <a:srcRect b="0" l="0" r="0" t="0"/>
          <a:stretch/>
        </p:blipFill>
        <p:spPr>
          <a:xfrm>
            <a:off x="889920" y="676800"/>
            <a:ext cx="2102760" cy="62784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62"/>
          <p:cNvSpPr txBox="1"/>
          <p:nvPr>
            <p:ph idx="4294967295" type="body"/>
          </p:nvPr>
        </p:nvSpPr>
        <p:spPr>
          <a:xfrm>
            <a:off x="722065" y="1371610"/>
            <a:ext cx="3344700" cy="4350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Data was processed by using basic pandas functions and applying filters.</a:t>
            </a:r>
            <a:endParaRPr sz="2200">
              <a:solidFill>
                <a:srgbClr val="292929"/>
              </a:solidFill>
            </a:endParaRPr>
          </a:p>
          <a:p>
            <a:pPr indent="0" lvl="0" marL="0" marR="0" rtl="0" algn="l">
              <a:lnSpc>
                <a:spcPct val="100000"/>
              </a:lnSpc>
              <a:spcBef>
                <a:spcPts val="0"/>
              </a:spcBef>
              <a:spcAft>
                <a:spcPts val="0"/>
              </a:spcAft>
              <a:buSzPts val="1800"/>
              <a:buFont typeface="Arial"/>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rPr lang="en-US" u="sng">
                <a:solidFill>
                  <a:schemeClr val="hlink"/>
                </a:solidFill>
                <a:hlinkClick r:id="rId4"/>
              </a:rPr>
              <a:t>https://github.com/Vocantes/Data_Science_Captstone_IBM/blob/main/labs-jupyter-spacex-Data%20wrangling.ipynb</a:t>
            </a:r>
            <a:endParaRPr b="0" i="0" sz="1800" u="none" cap="none" strike="noStrike">
              <a:latin typeface="Arial"/>
              <a:ea typeface="Arial"/>
              <a:cs typeface="Arial"/>
              <a:sym typeface="Arial"/>
            </a:endParaRPr>
          </a:p>
        </p:txBody>
      </p:sp>
      <p:sp>
        <p:nvSpPr>
          <p:cNvPr id="362" name="Google Shape;362;p62"/>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Data Wrangling</a:t>
            </a:r>
            <a:endParaRPr b="0" i="0" sz="3320" u="none" cap="none" strike="noStrike">
              <a:latin typeface="Arial"/>
              <a:ea typeface="Arial"/>
              <a:cs typeface="Arial"/>
              <a:sym typeface="Arial"/>
            </a:endParaRPr>
          </a:p>
        </p:txBody>
      </p:sp>
      <p:pic>
        <p:nvPicPr>
          <p:cNvPr id="363" name="Google Shape;363;p62"/>
          <p:cNvPicPr preferRelativeResize="0"/>
          <p:nvPr/>
        </p:nvPicPr>
        <p:blipFill rotWithShape="1">
          <a:blip r:embed="rId5">
            <a:alphaModFix/>
          </a:blip>
          <a:srcRect b="0" l="0" r="0" t="0"/>
          <a:stretch/>
        </p:blipFill>
        <p:spPr>
          <a:xfrm>
            <a:off x="5523840" y="1371600"/>
            <a:ext cx="5220360" cy="5029200"/>
          </a:xfrm>
          <a:prstGeom prst="rect">
            <a:avLst/>
          </a:prstGeom>
          <a:noFill/>
          <a:ln>
            <a:noFill/>
          </a:ln>
        </p:spPr>
      </p:pic>
      <p:sp>
        <p:nvSpPr>
          <p:cNvPr id="364" name="Google Shape;364;p62"/>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63"/>
          <p:cNvSpPr txBox="1"/>
          <p:nvPr>
            <p:ph idx="4294967295" type="body"/>
          </p:nvPr>
        </p:nvSpPr>
        <p:spPr>
          <a:xfrm>
            <a:off x="770040" y="1825560"/>
            <a:ext cx="9744120" cy="43498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In the visual EDA of this project several charts were plotted:</a:t>
            </a:r>
            <a:endParaRPr b="0" i="0" sz="2200" u="none" cap="none" strike="noStrike">
              <a:latin typeface="Arial"/>
              <a:ea typeface="Arial"/>
              <a:cs typeface="Arial"/>
              <a:sym typeface="Arial"/>
            </a:endParaRPr>
          </a:p>
          <a:p>
            <a:pPr indent="-324000" lvl="0" marL="432000" marR="0" rtl="0" algn="l">
              <a:lnSpc>
                <a:spcPct val="100000"/>
              </a:lnSpc>
              <a:spcBef>
                <a:spcPts val="1400"/>
              </a:spcBef>
              <a:spcAft>
                <a:spcPts val="0"/>
              </a:spcAft>
              <a:buNone/>
            </a:pPr>
            <a:r>
              <a:rPr b="0" i="0" lang="en-US" sz="2200" u="none" cap="none" strike="noStrike">
                <a:solidFill>
                  <a:srgbClr val="292929"/>
                </a:solidFill>
                <a:latin typeface="Arial"/>
                <a:ea typeface="Arial"/>
                <a:cs typeface="Arial"/>
                <a:sym typeface="Arial"/>
              </a:rPr>
              <a:t>-Flight Number and Launch Site</a:t>
            </a:r>
            <a:endParaRPr b="0" i="0" sz="2200" u="none" cap="none" strike="noStrike">
              <a:latin typeface="Arial"/>
              <a:ea typeface="Arial"/>
              <a:cs typeface="Arial"/>
              <a:sym typeface="Arial"/>
            </a:endParaRPr>
          </a:p>
          <a:p>
            <a:pPr indent="-324000" lvl="1" marL="864000" marR="0" rtl="0" algn="l">
              <a:lnSpc>
                <a:spcPct val="100000"/>
              </a:lnSpc>
              <a:spcBef>
                <a:spcPts val="1134"/>
              </a:spcBef>
              <a:spcAft>
                <a:spcPts val="0"/>
              </a:spcAft>
              <a:buClr>
                <a:srgbClr val="000000"/>
              </a:buClr>
              <a:buSzPts val="1650"/>
              <a:buFont typeface="Noto Sans Symbols"/>
              <a:buChar char="−"/>
            </a:pPr>
            <a:r>
              <a:rPr b="0" i="0" lang="en-US" sz="2200" u="none" cap="none" strike="noStrike">
                <a:solidFill>
                  <a:srgbClr val="292929"/>
                </a:solidFill>
                <a:latin typeface="Arial"/>
                <a:ea typeface="Arial"/>
                <a:cs typeface="Arial"/>
                <a:sym typeface="Arial"/>
              </a:rPr>
              <a:t>Payload and Launch Site</a:t>
            </a:r>
            <a:endParaRPr b="0" i="0" sz="2200" u="none" cap="none" strike="noStrike">
              <a:latin typeface="Arial"/>
              <a:ea typeface="Arial"/>
              <a:cs typeface="Arial"/>
              <a:sym typeface="Arial"/>
            </a:endParaRPr>
          </a:p>
          <a:p>
            <a:pPr indent="-324000" lvl="1" marL="864000" marR="0" rtl="0" algn="l">
              <a:lnSpc>
                <a:spcPct val="100000"/>
              </a:lnSpc>
              <a:spcBef>
                <a:spcPts val="1134"/>
              </a:spcBef>
              <a:spcAft>
                <a:spcPts val="0"/>
              </a:spcAft>
              <a:buClr>
                <a:srgbClr val="000000"/>
              </a:buClr>
              <a:buSzPts val="1650"/>
              <a:buFont typeface="Noto Sans Symbols"/>
              <a:buChar char="−"/>
            </a:pPr>
            <a:r>
              <a:rPr b="0" i="0" lang="en-US" sz="2200" u="none" cap="none" strike="noStrike">
                <a:solidFill>
                  <a:srgbClr val="292929"/>
                </a:solidFill>
                <a:latin typeface="Arial"/>
                <a:ea typeface="Arial"/>
                <a:cs typeface="Arial"/>
                <a:sym typeface="Arial"/>
              </a:rPr>
              <a:t>Success Rate of each Orbit Type</a:t>
            </a:r>
            <a:endParaRPr b="0" i="0" sz="2200" u="none" cap="none" strike="noStrike">
              <a:latin typeface="Arial"/>
              <a:ea typeface="Arial"/>
              <a:cs typeface="Arial"/>
              <a:sym typeface="Arial"/>
            </a:endParaRPr>
          </a:p>
          <a:p>
            <a:pPr indent="-324000" lvl="1" marL="864000" marR="0" rtl="0" algn="l">
              <a:lnSpc>
                <a:spcPct val="100000"/>
              </a:lnSpc>
              <a:spcBef>
                <a:spcPts val="1134"/>
              </a:spcBef>
              <a:spcAft>
                <a:spcPts val="0"/>
              </a:spcAft>
              <a:buClr>
                <a:srgbClr val="000000"/>
              </a:buClr>
              <a:buSzPts val="1650"/>
              <a:buFont typeface="Noto Sans Symbols"/>
              <a:buChar char="−"/>
            </a:pPr>
            <a:r>
              <a:rPr b="0" i="0" lang="en-US" sz="2200" u="none" cap="none" strike="noStrike">
                <a:solidFill>
                  <a:srgbClr val="292929"/>
                </a:solidFill>
                <a:latin typeface="Arial"/>
                <a:ea typeface="Arial"/>
                <a:cs typeface="Arial"/>
                <a:sym typeface="Arial"/>
              </a:rPr>
              <a:t>Flight Number and Orbit Type</a:t>
            </a:r>
            <a:endParaRPr b="0" i="0" sz="2200" u="none" cap="none" strike="noStrike">
              <a:latin typeface="Arial"/>
              <a:ea typeface="Arial"/>
              <a:cs typeface="Arial"/>
              <a:sym typeface="Arial"/>
            </a:endParaRPr>
          </a:p>
          <a:p>
            <a:pPr indent="-324000" lvl="1" marL="864000" marR="0" rtl="0" algn="l">
              <a:lnSpc>
                <a:spcPct val="100000"/>
              </a:lnSpc>
              <a:spcBef>
                <a:spcPts val="1134"/>
              </a:spcBef>
              <a:spcAft>
                <a:spcPts val="0"/>
              </a:spcAft>
              <a:buClr>
                <a:srgbClr val="000000"/>
              </a:buClr>
              <a:buSzPts val="1650"/>
              <a:buFont typeface="Noto Sans Symbols"/>
              <a:buChar char="−"/>
            </a:pPr>
            <a:r>
              <a:rPr b="0" i="0" lang="en-US" sz="2200" u="none" cap="none" strike="noStrike">
                <a:solidFill>
                  <a:srgbClr val="292929"/>
                </a:solidFill>
                <a:latin typeface="Arial"/>
                <a:ea typeface="Arial"/>
                <a:cs typeface="Arial"/>
                <a:sym typeface="Arial"/>
              </a:rPr>
              <a:t>Payload Mass and Orbit Type</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u="sng">
                <a:solidFill>
                  <a:schemeClr val="hlink"/>
                </a:solidFill>
                <a:hlinkClick r:id="rId4"/>
              </a:rPr>
              <a:t>https://github.com/Vocantes/Data_Science_Captstone_IBM/blob/main/jupyter-labs-eda-dataviz.ipynb</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latin typeface="Arial"/>
              <a:ea typeface="Arial"/>
              <a:cs typeface="Arial"/>
              <a:sym typeface="Arial"/>
            </a:endParaRPr>
          </a:p>
        </p:txBody>
      </p:sp>
      <p:sp>
        <p:nvSpPr>
          <p:cNvPr id="370" name="Google Shape;370;p63"/>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EDA with Data Visualization</a:t>
            </a:r>
            <a:endParaRPr b="0" i="0" sz="3320" u="none" cap="none" strike="noStrike">
              <a:latin typeface="Arial"/>
              <a:ea typeface="Arial"/>
              <a:cs typeface="Arial"/>
              <a:sym typeface="Arial"/>
            </a:endParaRPr>
          </a:p>
        </p:txBody>
      </p:sp>
      <p:sp>
        <p:nvSpPr>
          <p:cNvPr id="371" name="Google Shape;371;p63"/>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64"/>
          <p:cNvSpPr txBox="1"/>
          <p:nvPr>
            <p:ph idx="4294967295" type="body"/>
          </p:nvPr>
        </p:nvSpPr>
        <p:spPr>
          <a:xfrm>
            <a:off x="770040" y="1806480"/>
            <a:ext cx="9744120" cy="43498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92929"/>
              </a:buClr>
              <a:buSzPts val="2200"/>
              <a:buFont typeface="Arial"/>
              <a:buNone/>
            </a:pPr>
            <a:r>
              <a:rPr lang="en-US" sz="1600">
                <a:solidFill>
                  <a:srgbClr val="292929"/>
                </a:solidFill>
              </a:rPr>
              <a:t>There were several SQL Queries performed on the data:</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Display the names of the unique launch sites in the space mission</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Display 5 records where launch sites begin with the string 'CCA'</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Display the total payload mass carried by boosters launched by NASA (CRS)</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Display average payload mass carried by booster version F9 v1.1</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List the date when the first succesful landing outcome in ground pad was acheived.</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List the names of the boosters which have success in drone ship and have payload mass greater than 4000 but less than 6000</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List the total number of successful and failure mission outcomes</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List the names of the booster_versions which have carried the maximum payload mass. Use a subquery</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List the records which will display the month names, failure landing_outcomes in drone ship ,booster versions, launch_site for the months in year 2015.</a:t>
            </a:r>
            <a:endParaRPr sz="1600">
              <a:solidFill>
                <a:srgbClr val="292929"/>
              </a:solidFill>
            </a:endParaRPr>
          </a:p>
          <a:p>
            <a:pPr indent="-330200" lvl="0" marL="914400" marR="0" rtl="0" algn="l">
              <a:lnSpc>
                <a:spcPct val="100000"/>
              </a:lnSpc>
              <a:spcBef>
                <a:spcPts val="0"/>
              </a:spcBef>
              <a:spcAft>
                <a:spcPts val="0"/>
              </a:spcAft>
              <a:buClr>
                <a:srgbClr val="292929"/>
              </a:buClr>
              <a:buSzPts val="1600"/>
              <a:buChar char="❏"/>
            </a:pPr>
            <a:r>
              <a:rPr lang="en-US" sz="1600">
                <a:solidFill>
                  <a:srgbClr val="292929"/>
                </a:solidFill>
              </a:rPr>
              <a:t>Rank the count of landing outcomes (such as Failure (drone ship) or Success (ground pad)) between the date 2010-06-04 and 2017-03-20, in descending order</a:t>
            </a:r>
            <a:endParaRPr sz="15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lang="en-US" sz="1600" u="sng">
                <a:solidFill>
                  <a:schemeClr val="hlink"/>
                </a:solidFill>
                <a:hlinkClick r:id="rId4"/>
              </a:rPr>
              <a:t>https://github.com/Vocantes/Data_Science_Captstone_IBM/blob/main/jupyter-labs-eda-sql-coursera_sqllite.ipynb</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200" u="none" cap="none" strike="noStrike">
              <a:latin typeface="Arial"/>
              <a:ea typeface="Arial"/>
              <a:cs typeface="Arial"/>
              <a:sym typeface="Arial"/>
            </a:endParaRPr>
          </a:p>
        </p:txBody>
      </p:sp>
      <p:sp>
        <p:nvSpPr>
          <p:cNvPr id="377" name="Google Shape;377;p64"/>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EDA with SQL</a:t>
            </a:r>
            <a:endParaRPr b="0" i="0" sz="3320" u="none" cap="none" strike="noStrike">
              <a:latin typeface="Arial"/>
              <a:ea typeface="Arial"/>
              <a:cs typeface="Arial"/>
              <a:sym typeface="Arial"/>
            </a:endParaRPr>
          </a:p>
        </p:txBody>
      </p:sp>
      <p:sp>
        <p:nvSpPr>
          <p:cNvPr id="378" name="Google Shape;378;p64"/>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65"/>
          <p:cNvSpPr txBox="1"/>
          <p:nvPr>
            <p:ph idx="4294967295" type="body"/>
          </p:nvPr>
        </p:nvSpPr>
        <p:spPr>
          <a:xfrm>
            <a:off x="838080" y="1874880"/>
            <a:ext cx="10514160" cy="4349880"/>
          </a:xfrm>
          <a:prstGeom prst="rect">
            <a:avLst/>
          </a:prstGeom>
          <a:noFill/>
          <a:ln>
            <a:noFill/>
          </a:ln>
        </p:spPr>
        <p:txBody>
          <a:bodyPr anchorCtr="0" anchor="t" bIns="45000" lIns="90000" spcFirstLastPara="1" rIns="90000" wrap="square" tIns="45000">
            <a:normAutofit lnSpcReduction="20000"/>
          </a:bodyPr>
          <a:lstStyle/>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The Folium Map had markers added to denote certain locations: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The launch sites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The successful and failed launches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The distance between launch sites and it’s proximities, such as:</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	- railways</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	- highways</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	-coastlines</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rPr lang="en-US" sz="2200">
                <a:solidFill>
                  <a:srgbClr val="292929"/>
                </a:solidFill>
              </a:rPr>
              <a:t>These were added in order to determine if there was a geographic pattern in launch site locations.</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rPr lang="en-US" u="sng">
                <a:solidFill>
                  <a:schemeClr val="hlink"/>
                </a:solidFill>
                <a:hlinkClick r:id="rId4"/>
              </a:rPr>
              <a:t>https://github.com/Vocantes/Data_Science_Captstone_IBM/blob/main/lab_jupyter_launch_site_location.ipynb</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latin typeface="Arial"/>
              <a:ea typeface="Arial"/>
              <a:cs typeface="Arial"/>
              <a:sym typeface="Arial"/>
            </a:endParaRPr>
          </a:p>
        </p:txBody>
      </p:sp>
      <p:sp>
        <p:nvSpPr>
          <p:cNvPr id="384" name="Google Shape;384;p65"/>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Build an Interactive Map with Folium</a:t>
            </a:r>
            <a:endParaRPr b="0" i="0" sz="3320" u="none" cap="none" strike="noStrike">
              <a:latin typeface="Arial"/>
              <a:ea typeface="Arial"/>
              <a:cs typeface="Arial"/>
              <a:sym typeface="Arial"/>
            </a:endParaRPr>
          </a:p>
        </p:txBody>
      </p:sp>
      <p:sp>
        <p:nvSpPr>
          <p:cNvPr id="385" name="Google Shape;385;p65"/>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66"/>
          <p:cNvSpPr txBox="1"/>
          <p:nvPr>
            <p:ph idx="4294967295" type="body"/>
          </p:nvPr>
        </p:nvSpPr>
        <p:spPr>
          <a:xfrm>
            <a:off x="770040" y="1825560"/>
            <a:ext cx="9744120" cy="434988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A few interactive graphs and plots were created using Plotly and Dash:</a:t>
            </a:r>
            <a:endParaRPr sz="2200">
              <a:solidFill>
                <a:srgbClr val="292929"/>
              </a:solidFill>
            </a:endParaRPr>
          </a:p>
          <a:p>
            <a:pPr indent="-368300" lvl="0" marL="914400" marR="0" rtl="0" algn="l">
              <a:lnSpc>
                <a:spcPct val="100000"/>
              </a:lnSpc>
              <a:spcBef>
                <a:spcPts val="0"/>
              </a:spcBef>
              <a:spcAft>
                <a:spcPts val="0"/>
              </a:spcAft>
              <a:buClr>
                <a:srgbClr val="292929"/>
              </a:buClr>
              <a:buSzPts val="2200"/>
              <a:buChar char="➔"/>
            </a:pPr>
            <a:r>
              <a:rPr lang="en-US" sz="2200">
                <a:solidFill>
                  <a:srgbClr val="292929"/>
                </a:solidFill>
              </a:rPr>
              <a:t>A pie chart of total successes filtered either by all sites or by specific sites</a:t>
            </a:r>
            <a:endParaRPr sz="2200">
              <a:solidFill>
                <a:srgbClr val="292929"/>
              </a:solidFill>
            </a:endParaRPr>
          </a:p>
          <a:p>
            <a:pPr indent="-368300" lvl="0" marL="914400" marR="0" rtl="0" algn="l">
              <a:lnSpc>
                <a:spcPct val="100000"/>
              </a:lnSpc>
              <a:spcBef>
                <a:spcPts val="0"/>
              </a:spcBef>
              <a:spcAft>
                <a:spcPts val="0"/>
              </a:spcAft>
              <a:buClr>
                <a:srgbClr val="292929"/>
              </a:buClr>
              <a:buSzPts val="2200"/>
              <a:buChar char="➔"/>
            </a:pPr>
            <a:r>
              <a:rPr lang="en-US" sz="2200">
                <a:solidFill>
                  <a:srgbClr val="292929"/>
                </a:solidFill>
              </a:rPr>
              <a:t>A scatter chart plotting payload weight vs successful launches filtered by all sites or specific sites; it is also filtered via range of payload weight</a:t>
            </a:r>
            <a:endParaRPr sz="2200">
              <a:solidFill>
                <a:srgbClr val="292929"/>
              </a:solidFill>
            </a:endParaRPr>
          </a:p>
          <a:p>
            <a:pPr indent="0" lvl="0" marL="0" marR="0" rtl="0" algn="l">
              <a:lnSpc>
                <a:spcPct val="100000"/>
              </a:lnSpc>
              <a:spcBef>
                <a:spcPts val="0"/>
              </a:spcBef>
              <a:spcAft>
                <a:spcPts val="0"/>
              </a:spcAft>
              <a:buNone/>
            </a:pPr>
            <a:r>
              <a:rPr lang="en-US" sz="2200">
                <a:solidFill>
                  <a:srgbClr val="292929"/>
                </a:solidFill>
              </a:rPr>
              <a:t>These were chosen to quickly view the effects that specific launch sites and payload weight has on successful launches.</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u="sng">
                <a:solidFill>
                  <a:schemeClr val="hlink"/>
                </a:solidFill>
                <a:hlinkClick r:id="rId4"/>
              </a:rPr>
              <a:t>https://github.com/Vocantes/Data_Science_Captstone_IBM/blob/main/spacex_dash_app.py</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latin typeface="Arial"/>
              <a:ea typeface="Arial"/>
              <a:cs typeface="Arial"/>
              <a:sym typeface="Arial"/>
            </a:endParaRPr>
          </a:p>
        </p:txBody>
      </p:sp>
      <p:sp>
        <p:nvSpPr>
          <p:cNvPr id="391" name="Google Shape;391;p66"/>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Build a Dashboard with Plotly Dash</a:t>
            </a:r>
            <a:endParaRPr b="0" i="0" sz="3320" u="none" cap="none" strike="noStrike">
              <a:latin typeface="Arial"/>
              <a:ea typeface="Arial"/>
              <a:cs typeface="Arial"/>
              <a:sym typeface="Arial"/>
            </a:endParaRPr>
          </a:p>
        </p:txBody>
      </p:sp>
      <p:sp>
        <p:nvSpPr>
          <p:cNvPr id="392" name="Google Shape;392;p66"/>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 name="Shape 396"/>
        <p:cNvGrpSpPr/>
        <p:nvPr/>
      </p:nvGrpSpPr>
      <p:grpSpPr>
        <a:xfrm>
          <a:off x="0" y="0"/>
          <a:ext cx="0" cy="0"/>
          <a:chOff x="0" y="0"/>
          <a:chExt cx="0" cy="0"/>
        </a:xfrm>
      </p:grpSpPr>
      <p:sp>
        <p:nvSpPr>
          <p:cNvPr id="397" name="Google Shape;397;p67"/>
          <p:cNvSpPr txBox="1"/>
          <p:nvPr>
            <p:ph idx="4294967295" type="body"/>
          </p:nvPr>
        </p:nvSpPr>
        <p:spPr>
          <a:xfrm>
            <a:off x="731672" y="1835125"/>
            <a:ext cx="7248600" cy="4350000"/>
          </a:xfrm>
          <a:prstGeom prst="rect">
            <a:avLst/>
          </a:prstGeom>
          <a:noFill/>
          <a:ln>
            <a:noFill/>
          </a:ln>
        </p:spPr>
        <p:txBody>
          <a:bodyPr anchorCtr="0" anchor="t" bIns="45000" lIns="90000" spcFirstLastPara="1" rIns="90000" wrap="square" tIns="45000">
            <a:normAutofit fontScale="92500" lnSpcReduction="20000"/>
          </a:bodyPr>
          <a:lstStyle/>
          <a:p>
            <a:pPr indent="0" lvl="0" marL="0" marR="0" rtl="0" algn="l">
              <a:lnSpc>
                <a:spcPct val="100000"/>
              </a:lnSpc>
              <a:spcBef>
                <a:spcPts val="0"/>
              </a:spcBef>
              <a:spcAft>
                <a:spcPts val="0"/>
              </a:spcAft>
              <a:buClr>
                <a:srgbClr val="292929"/>
              </a:buClr>
              <a:buSzPct val="100000"/>
              <a:buFont typeface="Arial"/>
              <a:buNone/>
            </a:pPr>
            <a:r>
              <a:rPr b="0" i="0" lang="en-US" sz="2200" u="none" cap="none" strike="noStrike">
                <a:solidFill>
                  <a:srgbClr val="292929"/>
                </a:solidFill>
                <a:latin typeface="Arial"/>
                <a:ea typeface="Arial"/>
                <a:cs typeface="Arial"/>
                <a:sym typeface="Arial"/>
              </a:rPr>
              <a:t>Summarize how you built, evaluated, improved, and found the best performing classification model</a:t>
            </a:r>
            <a:endParaRPr b="0" i="0" sz="22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292929"/>
              </a:buClr>
              <a:buSzPct val="100000"/>
              <a:buFont typeface="Arial"/>
              <a:buNone/>
            </a:pPr>
            <a:r>
              <a:rPr lang="en-US" sz="2200">
                <a:solidFill>
                  <a:srgbClr val="292929"/>
                </a:solidFill>
              </a:rPr>
              <a:t>The classification model was built, evaluated and improved using a test train split and Grid Search on several different classification models: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rPr lang="en-US" sz="2200">
                <a:solidFill>
                  <a:srgbClr val="292929"/>
                </a:solidFill>
              </a:rPr>
              <a:t>	-Logistic Regression</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rPr lang="en-US" sz="2200">
                <a:solidFill>
                  <a:srgbClr val="292929"/>
                </a:solidFill>
              </a:rPr>
              <a:t>	-Search Vector Machine</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rPr lang="en-US" sz="2200">
                <a:solidFill>
                  <a:srgbClr val="292929"/>
                </a:solidFill>
              </a:rPr>
              <a:t>	- Decision Tree Classifier</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rPr lang="en-US" sz="2200">
                <a:solidFill>
                  <a:srgbClr val="292929"/>
                </a:solidFill>
              </a:rPr>
              <a:t>	-K-nearest neighbors </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rPr lang="en-US" sz="2200">
                <a:solidFill>
                  <a:srgbClr val="292929"/>
                </a:solidFill>
              </a:rPr>
              <a:t>The best performing classification model appears to be a decision tree classifier with an accuracy score of 87.67%</a:t>
            </a:r>
            <a:endParaRPr sz="2200">
              <a:solidFill>
                <a:srgbClr val="292929"/>
              </a:solidFill>
            </a:endParaRPr>
          </a:p>
          <a:p>
            <a:pPr indent="0" lvl="0" marL="0" marR="0" rtl="0" algn="l">
              <a:lnSpc>
                <a:spcPct val="100000"/>
              </a:lnSpc>
              <a:spcBef>
                <a:spcPts val="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ct val="100000"/>
              <a:buFont typeface="Arial"/>
              <a:buNone/>
            </a:pPr>
            <a:r>
              <a:rPr lang="en-US" sz="2200" u="sng">
                <a:solidFill>
                  <a:schemeClr val="hlink"/>
                </a:solidFill>
                <a:hlinkClick r:id="rId4"/>
              </a:rPr>
              <a:t>https://github.com/Vocantes/Data_Science_Captstone_IBM/blob/main/SpaceX_Machine_Learning_Prediction_Part_5.jupyterlite.ipynb</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SzPct val="100000"/>
              <a:buFont typeface="Arial"/>
              <a:buNone/>
            </a:pPr>
            <a:r>
              <a:t/>
            </a:r>
            <a:endParaRPr b="0" i="0" sz="1800" u="none" cap="none" strike="noStrike">
              <a:latin typeface="Arial"/>
              <a:ea typeface="Arial"/>
              <a:cs typeface="Arial"/>
              <a:sym typeface="Arial"/>
            </a:endParaRPr>
          </a:p>
        </p:txBody>
      </p:sp>
      <p:sp>
        <p:nvSpPr>
          <p:cNvPr id="398" name="Google Shape;398;p67"/>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Predictive Analysis (Classification)</a:t>
            </a:r>
            <a:endParaRPr b="0" i="0" sz="3320" u="none" cap="none" strike="noStrike">
              <a:latin typeface="Arial"/>
              <a:ea typeface="Arial"/>
              <a:cs typeface="Arial"/>
              <a:sym typeface="Arial"/>
            </a:endParaRPr>
          </a:p>
        </p:txBody>
      </p:sp>
      <p:sp>
        <p:nvSpPr>
          <p:cNvPr id="399" name="Google Shape;399;p67"/>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00" name="Google Shape;400;p67"/>
          <p:cNvPicPr preferRelativeResize="0"/>
          <p:nvPr/>
        </p:nvPicPr>
        <p:blipFill>
          <a:blip r:embed="rId5">
            <a:alphaModFix/>
          </a:blip>
          <a:stretch>
            <a:fillRect/>
          </a:stretch>
        </p:blipFill>
        <p:spPr>
          <a:xfrm>
            <a:off x="7980272" y="1296070"/>
            <a:ext cx="3425693" cy="46347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68"/>
          <p:cNvSpPr/>
          <p:nvPr/>
        </p:nvSpPr>
        <p:spPr>
          <a:xfrm>
            <a:off x="148475" y="1584600"/>
            <a:ext cx="6199200" cy="3688800"/>
          </a:xfrm>
          <a:prstGeom prst="rect">
            <a:avLst/>
          </a:prstGeom>
          <a:noFill/>
          <a:ln>
            <a:noFill/>
          </a:ln>
        </p:spPr>
        <p:txBody>
          <a:bodyPr anchorCtr="0" anchor="t" bIns="45000" lIns="90000" spcFirstLastPara="1" rIns="90000" wrap="square" tIns="450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Exploratory data analysis results</a:t>
            </a:r>
            <a:endParaRPr b="0" i="0" sz="2200" u="none" cap="none" strike="noStrike">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Relevant fields:</a:t>
            </a:r>
            <a:endParaRPr sz="2200">
              <a:solidFill>
                <a:srgbClr val="292929"/>
              </a:solidFill>
            </a:endParaRPr>
          </a:p>
          <a:p>
            <a:pPr indent="-368300" lvl="0" marL="2286000" marR="0" rtl="0" algn="l">
              <a:lnSpc>
                <a:spcPct val="100000"/>
              </a:lnSpc>
              <a:spcBef>
                <a:spcPts val="0"/>
              </a:spcBef>
              <a:spcAft>
                <a:spcPts val="0"/>
              </a:spcAft>
              <a:buClr>
                <a:srgbClr val="292929"/>
              </a:buClr>
              <a:buSzPts val="2200"/>
              <a:buChar char="-"/>
            </a:pPr>
            <a:r>
              <a:rPr lang="en-US" sz="2200">
                <a:solidFill>
                  <a:srgbClr val="292929"/>
                </a:solidFill>
              </a:rPr>
              <a:t>'FlightNumber', 'PayloadMass', 'Orbit', 'LaunchSite', 'Flights', 'GridFins', 'Reused', 'Legs', 'LandingPad', 'Block', 'ReusedCount', 'Serial'</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Predictive analysis results</a:t>
            </a:r>
            <a:endParaRPr b="0" i="0" sz="2200" u="none" cap="none" strike="noStrike">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Decision Tree classification model:</a:t>
            </a:r>
            <a:endParaRPr sz="2200">
              <a:solidFill>
                <a:srgbClr val="292929"/>
              </a:solidFill>
            </a:endParaRPr>
          </a:p>
          <a:p>
            <a:pPr indent="-368300" lvl="0" marL="2743200" rtl="0" algn="l">
              <a:spcBef>
                <a:spcPts val="1400"/>
              </a:spcBef>
              <a:spcAft>
                <a:spcPts val="0"/>
              </a:spcAft>
              <a:buClr>
                <a:srgbClr val="292929"/>
              </a:buClr>
              <a:buSzPts val="2200"/>
              <a:buChar char="-"/>
            </a:pPr>
            <a:r>
              <a:rPr lang="en-US" sz="2200">
                <a:solidFill>
                  <a:srgbClr val="292929"/>
                </a:solidFill>
              </a:rPr>
              <a:t>87.67% Accuracy</a:t>
            </a:r>
            <a:endParaRPr sz="2200">
              <a:solidFill>
                <a:srgbClr val="292929"/>
              </a:solidFill>
            </a:endParaRPr>
          </a:p>
          <a:p>
            <a:pPr indent="0" lvl="0" marL="0" marR="0" rtl="0" algn="l">
              <a:lnSpc>
                <a:spcPct val="90000"/>
              </a:lnSpc>
              <a:spcBef>
                <a:spcPts val="499"/>
              </a:spcBef>
              <a:spcAft>
                <a:spcPts val="0"/>
              </a:spcAft>
              <a:buSzPts val="1800"/>
              <a:buFont typeface="Arial"/>
              <a:buNone/>
            </a:pPr>
            <a:r>
              <a:t/>
            </a:r>
            <a:endParaRPr b="0" i="0" sz="1800" u="none" cap="none" strike="noStrike">
              <a:latin typeface="Arial"/>
              <a:ea typeface="Arial"/>
              <a:cs typeface="Arial"/>
              <a:sym typeface="Arial"/>
            </a:endParaRPr>
          </a:p>
          <a:p>
            <a:pPr indent="0" lvl="0" marL="457200" marR="0" rtl="0" algn="l">
              <a:lnSpc>
                <a:spcPct val="90000"/>
              </a:lnSpc>
              <a:spcBef>
                <a:spcPts val="499"/>
              </a:spcBef>
              <a:spcAft>
                <a:spcPts val="0"/>
              </a:spcAft>
              <a:buSzPts val="1800"/>
              <a:buFont typeface="Arial"/>
              <a:buNone/>
            </a:pPr>
            <a:r>
              <a:t/>
            </a:r>
            <a:endParaRPr b="0" i="0" sz="1800" u="none" cap="none" strike="noStrike">
              <a:latin typeface="Arial"/>
              <a:ea typeface="Arial"/>
              <a:cs typeface="Arial"/>
              <a:sym typeface="Arial"/>
            </a:endParaRPr>
          </a:p>
        </p:txBody>
      </p:sp>
      <p:sp>
        <p:nvSpPr>
          <p:cNvPr id="407" name="Google Shape;407;p68"/>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Results</a:t>
            </a:r>
            <a:endParaRPr b="0" i="0" sz="3320" u="none" cap="none" strike="noStrike">
              <a:latin typeface="Arial"/>
              <a:ea typeface="Arial"/>
              <a:cs typeface="Arial"/>
              <a:sym typeface="Arial"/>
            </a:endParaRPr>
          </a:p>
        </p:txBody>
      </p:sp>
      <p:sp>
        <p:nvSpPr>
          <p:cNvPr id="408" name="Google Shape;408;p68"/>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09" name="Google Shape;409;p68"/>
          <p:cNvPicPr preferRelativeResize="0"/>
          <p:nvPr/>
        </p:nvPicPr>
        <p:blipFill>
          <a:blip r:embed="rId4">
            <a:alphaModFix/>
          </a:blip>
          <a:stretch>
            <a:fillRect/>
          </a:stretch>
        </p:blipFill>
        <p:spPr>
          <a:xfrm>
            <a:off x="5954450" y="2119750"/>
            <a:ext cx="6022252" cy="3505400"/>
          </a:xfrm>
          <a:prstGeom prst="rect">
            <a:avLst/>
          </a:prstGeom>
          <a:noFill/>
          <a:ln>
            <a:noFill/>
          </a:ln>
        </p:spPr>
      </p:pic>
      <p:sp>
        <p:nvSpPr>
          <p:cNvPr id="410" name="Google Shape;410;p68"/>
          <p:cNvSpPr txBox="1"/>
          <p:nvPr/>
        </p:nvSpPr>
        <p:spPr>
          <a:xfrm>
            <a:off x="6975375" y="1419550"/>
            <a:ext cx="3980400" cy="523200"/>
          </a:xfrm>
          <a:prstGeom prst="rect">
            <a:avLst/>
          </a:prstGeom>
          <a:noFill/>
          <a:ln>
            <a:noFill/>
          </a:ln>
        </p:spPr>
        <p:txBody>
          <a:bodyPr anchorCtr="0" anchor="t" bIns="91425" lIns="91425" spcFirstLastPara="1" rIns="91425" wrap="square" tIns="91425">
            <a:spAutoFit/>
          </a:bodyPr>
          <a:lstStyle/>
          <a:p>
            <a:pPr indent="0" lvl="0" marL="457200" rtl="0" algn="l">
              <a:spcBef>
                <a:spcPts val="1400"/>
              </a:spcBef>
              <a:spcAft>
                <a:spcPts val="0"/>
              </a:spcAft>
              <a:buNone/>
            </a:pPr>
            <a:r>
              <a:rPr b="1" lang="en-US" sz="2200">
                <a:solidFill>
                  <a:srgbClr val="292929"/>
                </a:solidFill>
              </a:rPr>
              <a:t>Interactive Analytics Demo</a:t>
            </a:r>
            <a:endParaRPr b="1"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69"/>
          <p:cNvSpPr/>
          <p:nvPr/>
        </p:nvSpPr>
        <p:spPr>
          <a:xfrm>
            <a:off x="704160" y="2529720"/>
            <a:ext cx="124632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2</a:t>
            </a:r>
            <a:endParaRPr b="0" i="0" sz="18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70"/>
          <p:cNvSpPr txBox="1"/>
          <p:nvPr>
            <p:ph idx="4294967295" type="body"/>
          </p:nvPr>
        </p:nvSpPr>
        <p:spPr>
          <a:xfrm>
            <a:off x="865071" y="2057400"/>
            <a:ext cx="5619000" cy="42060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Generally, as the flight number increases the launch site’s success rate goes up</a:t>
            </a:r>
            <a:endParaRPr b="0" i="0" sz="2200" u="none" cap="none" strike="noStrike">
              <a:latin typeface="Arial"/>
              <a:ea typeface="Arial"/>
              <a:cs typeface="Arial"/>
              <a:sym typeface="Arial"/>
            </a:endParaRPr>
          </a:p>
        </p:txBody>
      </p:sp>
      <p:sp>
        <p:nvSpPr>
          <p:cNvPr id="421" name="Google Shape;421;p70"/>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Flight Number vs. Launch Site</a:t>
            </a:r>
            <a:endParaRPr b="0" i="0" sz="3320" u="none" cap="none" strike="noStrike">
              <a:latin typeface="Arial"/>
              <a:ea typeface="Arial"/>
              <a:cs typeface="Arial"/>
              <a:sym typeface="Arial"/>
            </a:endParaRPr>
          </a:p>
        </p:txBody>
      </p:sp>
      <p:sp>
        <p:nvSpPr>
          <p:cNvPr id="422" name="Google Shape;422;p70"/>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23" name="Google Shape;423;p70"/>
          <p:cNvPicPr preferRelativeResize="0"/>
          <p:nvPr/>
        </p:nvPicPr>
        <p:blipFill>
          <a:blip r:embed="rId4">
            <a:alphaModFix/>
          </a:blip>
          <a:stretch>
            <a:fillRect/>
          </a:stretch>
        </p:blipFill>
        <p:spPr>
          <a:xfrm>
            <a:off x="6943250" y="1562375"/>
            <a:ext cx="5143500" cy="4657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71"/>
          <p:cNvSpPr txBox="1"/>
          <p:nvPr>
            <p:ph idx="4294967295" type="body"/>
          </p:nvPr>
        </p:nvSpPr>
        <p:spPr>
          <a:xfrm>
            <a:off x="770040" y="2069640"/>
            <a:ext cx="3930840" cy="381024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launch site VAFB SLC 4E appears to not launch heavy payloads at all and most payloads from all sites are less than 10000 </a:t>
            </a:r>
            <a:endParaRPr b="0" i="0" sz="2200" u="none" cap="none" strike="noStrike">
              <a:latin typeface="Arial"/>
              <a:ea typeface="Arial"/>
              <a:cs typeface="Arial"/>
              <a:sym typeface="Arial"/>
            </a:endParaRPr>
          </a:p>
        </p:txBody>
      </p:sp>
      <p:sp>
        <p:nvSpPr>
          <p:cNvPr id="429" name="Google Shape;429;p71"/>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Payload vs. Launch Site</a:t>
            </a:r>
            <a:endParaRPr b="0" i="0" sz="3320" u="none" cap="none" strike="noStrike">
              <a:latin typeface="Arial"/>
              <a:ea typeface="Arial"/>
              <a:cs typeface="Arial"/>
              <a:sym typeface="Arial"/>
            </a:endParaRPr>
          </a:p>
        </p:txBody>
      </p:sp>
      <p:sp>
        <p:nvSpPr>
          <p:cNvPr id="430" name="Google Shape;430;p71"/>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31" name="Google Shape;431;p71"/>
          <p:cNvPicPr preferRelativeResize="0"/>
          <p:nvPr/>
        </p:nvPicPr>
        <p:blipFill>
          <a:blip r:embed="rId4">
            <a:alphaModFix/>
          </a:blip>
          <a:stretch>
            <a:fillRect/>
          </a:stretch>
        </p:blipFill>
        <p:spPr>
          <a:xfrm>
            <a:off x="5389425" y="1498500"/>
            <a:ext cx="6229350" cy="411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54"/>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1C7DDB"/>
              </a:solidFill>
              <a:latin typeface="Times New Roman"/>
              <a:ea typeface="Times New Roman"/>
              <a:cs typeface="Times New Roman"/>
              <a:sym typeface="Times New Roman"/>
            </a:endParaRPr>
          </a:p>
        </p:txBody>
      </p:sp>
      <p:sp>
        <p:nvSpPr>
          <p:cNvPr id="303" name="Google Shape;303;p54"/>
          <p:cNvSpPr/>
          <p:nvPr/>
        </p:nvSpPr>
        <p:spPr>
          <a:xfrm>
            <a:off x="958680" y="2113200"/>
            <a:ext cx="5165640" cy="3319560"/>
          </a:xfrm>
          <a:prstGeom prst="rect">
            <a:avLst/>
          </a:prstGeom>
          <a:noFill/>
          <a:ln>
            <a:noFill/>
          </a:ln>
        </p:spPr>
        <p:txBody>
          <a:bodyPr anchorCtr="0" anchor="t" bIns="45000" lIns="90000" spcFirstLastPara="1" rIns="90000" wrap="square" tIns="450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Executive Summary</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Introduction</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Methodology</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Results</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Conclusion</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Appendix</a:t>
            </a:r>
            <a:endParaRPr b="0" i="0" sz="2200" u="none" cap="none" strike="noStrike">
              <a:latin typeface="Arial"/>
              <a:ea typeface="Arial"/>
              <a:cs typeface="Arial"/>
              <a:sym typeface="Arial"/>
            </a:endParaRPr>
          </a:p>
        </p:txBody>
      </p:sp>
      <p:sp>
        <p:nvSpPr>
          <p:cNvPr id="304" name="Google Shape;304;p54"/>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Outline</a:t>
            </a:r>
            <a:endParaRPr b="0" i="0" sz="332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72"/>
          <p:cNvSpPr txBox="1"/>
          <p:nvPr>
            <p:ph idx="4294967295" type="body"/>
          </p:nvPr>
        </p:nvSpPr>
        <p:spPr>
          <a:xfrm>
            <a:off x="770040" y="2082240"/>
            <a:ext cx="3930900" cy="38103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Certain Orbits tend towards higher success rates and others towards lower.</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There is a lack of data on certain orbits that may make the data appear more favorable than in practice.</a:t>
            </a:r>
            <a:endParaRPr sz="2200">
              <a:solidFill>
                <a:srgbClr val="292929"/>
              </a:solidFill>
            </a:endParaRPr>
          </a:p>
        </p:txBody>
      </p:sp>
      <p:sp>
        <p:nvSpPr>
          <p:cNvPr id="437" name="Google Shape;437;p72"/>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Success Rate vs. Orbit Type</a:t>
            </a:r>
            <a:endParaRPr b="0" i="0" sz="3320" u="none" cap="none" strike="noStrike">
              <a:latin typeface="Arial"/>
              <a:ea typeface="Arial"/>
              <a:cs typeface="Arial"/>
              <a:sym typeface="Arial"/>
            </a:endParaRPr>
          </a:p>
        </p:txBody>
      </p:sp>
      <p:sp>
        <p:nvSpPr>
          <p:cNvPr id="438" name="Google Shape;438;p72"/>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39" name="Google Shape;439;p72"/>
          <p:cNvPicPr preferRelativeResize="0"/>
          <p:nvPr/>
        </p:nvPicPr>
        <p:blipFill>
          <a:blip r:embed="rId4">
            <a:alphaModFix/>
          </a:blip>
          <a:stretch>
            <a:fillRect/>
          </a:stretch>
        </p:blipFill>
        <p:spPr>
          <a:xfrm>
            <a:off x="5773075" y="1591125"/>
            <a:ext cx="5400675" cy="411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73"/>
          <p:cNvSpPr txBox="1"/>
          <p:nvPr>
            <p:ph idx="4294967295" type="body"/>
          </p:nvPr>
        </p:nvSpPr>
        <p:spPr>
          <a:xfrm>
            <a:off x="770040" y="2069640"/>
            <a:ext cx="3930840" cy="381024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For some Orbits such as LEO success rates increase as Flight Numbers increase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For other Orbits the Flight Number appears to have little to no correlation to success rate</a:t>
            </a:r>
            <a:endParaRPr sz="2200">
              <a:solidFill>
                <a:srgbClr val="292929"/>
              </a:solidFill>
            </a:endParaRPr>
          </a:p>
        </p:txBody>
      </p:sp>
      <p:sp>
        <p:nvSpPr>
          <p:cNvPr id="445" name="Google Shape;445;p73"/>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Flight Number vs. Orbit Type</a:t>
            </a:r>
            <a:endParaRPr b="0" i="0" sz="3320" u="none" cap="none" strike="noStrike">
              <a:latin typeface="Arial"/>
              <a:ea typeface="Arial"/>
              <a:cs typeface="Arial"/>
              <a:sym typeface="Arial"/>
            </a:endParaRPr>
          </a:p>
        </p:txBody>
      </p:sp>
      <p:sp>
        <p:nvSpPr>
          <p:cNvPr id="446" name="Google Shape;446;p73"/>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47" name="Google Shape;447;p73"/>
          <p:cNvPicPr preferRelativeResize="0"/>
          <p:nvPr/>
        </p:nvPicPr>
        <p:blipFill>
          <a:blip r:embed="rId4">
            <a:alphaModFix/>
          </a:blip>
          <a:stretch>
            <a:fillRect/>
          </a:stretch>
        </p:blipFill>
        <p:spPr>
          <a:xfrm>
            <a:off x="5721600" y="1498500"/>
            <a:ext cx="5562600" cy="411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74"/>
          <p:cNvSpPr txBox="1"/>
          <p:nvPr>
            <p:ph idx="4294967295" type="body"/>
          </p:nvPr>
        </p:nvSpPr>
        <p:spPr>
          <a:xfrm>
            <a:off x="770040" y="2057400"/>
            <a:ext cx="3930840" cy="381024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Heavier Payloads tend to only be sent out on certain orbits: ISS, PO, VLEO</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PO and ISS orbits are more likely to succeed for Heavy Payloads</a:t>
            </a:r>
            <a:endParaRPr sz="2200">
              <a:solidFill>
                <a:srgbClr val="292929"/>
              </a:solidFill>
            </a:endParaRPr>
          </a:p>
        </p:txBody>
      </p:sp>
      <p:sp>
        <p:nvSpPr>
          <p:cNvPr id="453" name="Google Shape;453;p74"/>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Payload vs. Orbit Type</a:t>
            </a:r>
            <a:endParaRPr b="0" i="0" sz="3320" u="none" cap="none" strike="noStrike">
              <a:latin typeface="Arial"/>
              <a:ea typeface="Arial"/>
              <a:cs typeface="Arial"/>
              <a:sym typeface="Arial"/>
            </a:endParaRPr>
          </a:p>
        </p:txBody>
      </p:sp>
      <p:sp>
        <p:nvSpPr>
          <p:cNvPr id="454" name="Google Shape;454;p74"/>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55" name="Google Shape;455;p74"/>
          <p:cNvPicPr preferRelativeResize="0"/>
          <p:nvPr/>
        </p:nvPicPr>
        <p:blipFill>
          <a:blip r:embed="rId4">
            <a:alphaModFix/>
          </a:blip>
          <a:stretch>
            <a:fillRect/>
          </a:stretch>
        </p:blipFill>
        <p:spPr>
          <a:xfrm>
            <a:off x="5514100" y="1498500"/>
            <a:ext cx="5667375" cy="411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75"/>
          <p:cNvSpPr txBox="1"/>
          <p:nvPr>
            <p:ph idx="4294967295" type="body"/>
          </p:nvPr>
        </p:nvSpPr>
        <p:spPr>
          <a:xfrm>
            <a:off x="770040" y="2069640"/>
            <a:ext cx="3930840" cy="381024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As years go by, the success rate of Launches tend to increase with a dip in 2018 and 2020</a:t>
            </a:r>
            <a:endParaRPr b="0" i="0" sz="2200" u="none" cap="none" strike="noStrike">
              <a:latin typeface="Arial"/>
              <a:ea typeface="Arial"/>
              <a:cs typeface="Arial"/>
              <a:sym typeface="Arial"/>
            </a:endParaRPr>
          </a:p>
        </p:txBody>
      </p:sp>
      <p:sp>
        <p:nvSpPr>
          <p:cNvPr id="461" name="Google Shape;461;p75"/>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Launch Success Yearly Trend</a:t>
            </a:r>
            <a:endParaRPr b="0" i="0" sz="3320" u="none" cap="none" strike="noStrike">
              <a:latin typeface="Arial"/>
              <a:ea typeface="Arial"/>
              <a:cs typeface="Arial"/>
              <a:sym typeface="Arial"/>
            </a:endParaRPr>
          </a:p>
        </p:txBody>
      </p:sp>
      <p:sp>
        <p:nvSpPr>
          <p:cNvPr id="462" name="Google Shape;462;p75"/>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63" name="Google Shape;463;p75"/>
          <p:cNvPicPr preferRelativeResize="0"/>
          <p:nvPr/>
        </p:nvPicPr>
        <p:blipFill>
          <a:blip r:embed="rId4">
            <a:alphaModFix/>
          </a:blip>
          <a:stretch>
            <a:fillRect/>
          </a:stretch>
        </p:blipFill>
        <p:spPr>
          <a:xfrm>
            <a:off x="5883525" y="1765075"/>
            <a:ext cx="5400675" cy="411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76"/>
          <p:cNvSpPr txBox="1"/>
          <p:nvPr>
            <p:ph idx="4294967295" type="body"/>
          </p:nvPr>
        </p:nvSpPr>
        <p:spPr>
          <a:xfrm>
            <a:off x="770040" y="1825560"/>
            <a:ext cx="9744120" cy="434988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292929"/>
              </a:buClr>
              <a:buSzPts val="2200"/>
              <a:buFont typeface="Arial"/>
              <a:buNone/>
            </a:pPr>
            <a:r>
              <a:rPr b="1" lang="en-US" sz="2200">
                <a:solidFill>
                  <a:srgbClr val="292929"/>
                </a:solidFill>
              </a:rPr>
              <a:t>Query:</a:t>
            </a:r>
            <a:endParaRPr b="1" sz="2200">
              <a:solidFill>
                <a:srgbClr val="292929"/>
              </a:solidFill>
            </a:endParaRPr>
          </a:p>
          <a:p>
            <a:pPr indent="457200" lvl="0" marL="0" marR="0" rtl="0" algn="l">
              <a:lnSpc>
                <a:spcPct val="100000"/>
              </a:lnSpc>
              <a:spcBef>
                <a:spcPts val="0"/>
              </a:spcBef>
              <a:spcAft>
                <a:spcPts val="0"/>
              </a:spcAft>
              <a:buClr>
                <a:srgbClr val="292929"/>
              </a:buClr>
              <a:buSzPts val="2200"/>
              <a:buFont typeface="Arial"/>
              <a:buNone/>
            </a:pPr>
            <a:r>
              <a:rPr lang="en-US" sz="2200">
                <a:solidFill>
                  <a:srgbClr val="292929"/>
                </a:solidFill>
              </a:rPr>
              <a:t>“%sql SELECT DISTINCT "Launch_Site" FROM SPACEXTABLE “</a:t>
            </a:r>
            <a:endParaRPr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b="1" lang="en-US" sz="2200">
                <a:solidFill>
                  <a:srgbClr val="292929"/>
                </a:solidFill>
              </a:rPr>
              <a:t>Result:</a:t>
            </a:r>
            <a:endParaRPr b="1" sz="2200">
              <a:solidFill>
                <a:srgbClr val="292929"/>
              </a:solidFill>
            </a:endParaRPr>
          </a:p>
          <a:p>
            <a:pPr indent="0" lvl="0" marL="457200" rtl="0" algn="l">
              <a:lnSpc>
                <a:spcPct val="100000"/>
              </a:lnSpc>
              <a:spcBef>
                <a:spcPts val="1400"/>
              </a:spcBef>
              <a:spcAft>
                <a:spcPts val="0"/>
              </a:spcAft>
              <a:buClr>
                <a:schemeClr val="dk1"/>
              </a:buClr>
              <a:buSzPts val="1100"/>
              <a:buFont typeface="Arial"/>
              <a:buNone/>
            </a:pPr>
            <a:r>
              <a:rPr lang="en-US"/>
              <a:t>Launch_Site</a:t>
            </a:r>
            <a:endParaRPr/>
          </a:p>
          <a:p>
            <a:pPr indent="0" lvl="0" marL="457200" rtl="0" algn="l">
              <a:lnSpc>
                <a:spcPct val="100000"/>
              </a:lnSpc>
              <a:spcBef>
                <a:spcPts val="1400"/>
              </a:spcBef>
              <a:spcAft>
                <a:spcPts val="0"/>
              </a:spcAft>
              <a:buClr>
                <a:schemeClr val="dk1"/>
              </a:buClr>
              <a:buSzPts val="1100"/>
              <a:buFont typeface="Arial"/>
              <a:buNone/>
            </a:pPr>
            <a:r>
              <a:rPr lang="en-US"/>
              <a:t>CCAFS LC-40</a:t>
            </a:r>
            <a:endParaRPr/>
          </a:p>
          <a:p>
            <a:pPr indent="0" lvl="0" marL="457200" rtl="0" algn="l">
              <a:lnSpc>
                <a:spcPct val="100000"/>
              </a:lnSpc>
              <a:spcBef>
                <a:spcPts val="1400"/>
              </a:spcBef>
              <a:spcAft>
                <a:spcPts val="0"/>
              </a:spcAft>
              <a:buClr>
                <a:schemeClr val="dk1"/>
              </a:buClr>
              <a:buSzPts val="1100"/>
              <a:buFont typeface="Arial"/>
              <a:buNone/>
            </a:pPr>
            <a:r>
              <a:rPr lang="en-US"/>
              <a:t>VAFB SLC-4E</a:t>
            </a:r>
            <a:endParaRPr/>
          </a:p>
          <a:p>
            <a:pPr indent="0" lvl="0" marL="457200" rtl="0" algn="l">
              <a:lnSpc>
                <a:spcPct val="100000"/>
              </a:lnSpc>
              <a:spcBef>
                <a:spcPts val="1400"/>
              </a:spcBef>
              <a:spcAft>
                <a:spcPts val="0"/>
              </a:spcAft>
              <a:buClr>
                <a:schemeClr val="dk1"/>
              </a:buClr>
              <a:buSzPts val="1100"/>
              <a:buFont typeface="Arial"/>
              <a:buNone/>
            </a:pPr>
            <a:r>
              <a:rPr lang="en-US"/>
              <a:t>KSC LC-39A</a:t>
            </a:r>
            <a:endParaRPr/>
          </a:p>
          <a:p>
            <a:pPr indent="0" lvl="0" marL="457200" rtl="0" algn="l">
              <a:lnSpc>
                <a:spcPct val="100000"/>
              </a:lnSpc>
              <a:spcBef>
                <a:spcPts val="1400"/>
              </a:spcBef>
              <a:spcAft>
                <a:spcPts val="0"/>
              </a:spcAft>
              <a:buClr>
                <a:schemeClr val="dk1"/>
              </a:buClr>
              <a:buSzPts val="1100"/>
              <a:buFont typeface="Arial"/>
              <a:buNone/>
            </a:pPr>
            <a:r>
              <a:rPr lang="en-US"/>
              <a:t>CCAFS SLC-40</a:t>
            </a:r>
            <a:endParaRPr/>
          </a:p>
          <a:p>
            <a:pPr indent="0" lvl="0" marL="0" marR="0" rtl="0" algn="l">
              <a:lnSpc>
                <a:spcPct val="100000"/>
              </a:lnSpc>
              <a:spcBef>
                <a:spcPts val="1400"/>
              </a:spcBef>
              <a:spcAft>
                <a:spcPts val="0"/>
              </a:spcAft>
              <a:buClr>
                <a:srgbClr val="292929"/>
              </a:buClr>
              <a:buSzPts val="2200"/>
              <a:buFont typeface="Arial"/>
              <a:buNone/>
            </a:pPr>
            <a:r>
              <a:rPr lang="en-US" sz="2200"/>
              <a:t>This query gets all launch site values and filters them down to only the unique values</a:t>
            </a:r>
            <a:endParaRPr sz="2200"/>
          </a:p>
        </p:txBody>
      </p:sp>
      <p:sp>
        <p:nvSpPr>
          <p:cNvPr id="469" name="Google Shape;469;p76"/>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All Launch Site Names</a:t>
            </a:r>
            <a:endParaRPr b="0" i="0" sz="3320" u="none" cap="none" strike="noStrike">
              <a:latin typeface="Arial"/>
              <a:ea typeface="Arial"/>
              <a:cs typeface="Arial"/>
              <a:sym typeface="Arial"/>
            </a:endParaRPr>
          </a:p>
        </p:txBody>
      </p:sp>
      <p:sp>
        <p:nvSpPr>
          <p:cNvPr id="470" name="Google Shape;470;p76"/>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77"/>
          <p:cNvSpPr txBox="1"/>
          <p:nvPr>
            <p:ph idx="4294967295" type="body"/>
          </p:nvPr>
        </p:nvSpPr>
        <p:spPr>
          <a:xfrm>
            <a:off x="770040" y="1825560"/>
            <a:ext cx="9744120" cy="434988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292929"/>
              </a:buClr>
              <a:buSzPts val="2200"/>
              <a:buFont typeface="Arial"/>
              <a:buNone/>
            </a:pPr>
            <a:r>
              <a:rPr b="1" lang="en-US" sz="2200">
                <a:solidFill>
                  <a:srgbClr val="292929"/>
                </a:solidFill>
              </a:rPr>
              <a:t>Query:</a:t>
            </a:r>
            <a:endParaRPr b="1"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“%sql SELECT * FROM SPACEXTABLE WHERE "Launch_Site" LIKE "CCA%" LIMIT 5;”</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This query selects the first 5 rows from the database where launch sites start with CAA</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b="1" lang="en-US" sz="2200">
                <a:solidFill>
                  <a:srgbClr val="292929"/>
                </a:solidFill>
              </a:rPr>
              <a:t>Result:</a:t>
            </a:r>
            <a:endParaRPr b="1" sz="2200">
              <a:solidFill>
                <a:srgbClr val="292929"/>
              </a:solidFill>
            </a:endParaRPr>
          </a:p>
        </p:txBody>
      </p:sp>
      <p:sp>
        <p:nvSpPr>
          <p:cNvPr id="476" name="Google Shape;476;p77"/>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Launch Site Names Begin with 'CCA'</a:t>
            </a:r>
            <a:endParaRPr b="0" i="0" sz="3320" u="none" cap="none" strike="noStrike">
              <a:latin typeface="Arial"/>
              <a:ea typeface="Arial"/>
              <a:cs typeface="Arial"/>
              <a:sym typeface="Arial"/>
            </a:endParaRPr>
          </a:p>
        </p:txBody>
      </p:sp>
      <p:sp>
        <p:nvSpPr>
          <p:cNvPr id="477" name="Google Shape;477;p77"/>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78" name="Google Shape;478;p77"/>
          <p:cNvPicPr preferRelativeResize="0"/>
          <p:nvPr/>
        </p:nvPicPr>
        <p:blipFill>
          <a:blip r:embed="rId4">
            <a:alphaModFix/>
          </a:blip>
          <a:stretch>
            <a:fillRect/>
          </a:stretch>
        </p:blipFill>
        <p:spPr>
          <a:xfrm>
            <a:off x="300625" y="4694388"/>
            <a:ext cx="11763375" cy="1647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p78"/>
          <p:cNvSpPr txBox="1"/>
          <p:nvPr>
            <p:ph idx="4294967295" type="body"/>
          </p:nvPr>
        </p:nvSpPr>
        <p:spPr>
          <a:xfrm>
            <a:off x="770040" y="1825560"/>
            <a:ext cx="9744120" cy="434988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b="1" lang="en-US" sz="2200">
                <a:solidFill>
                  <a:srgbClr val="292929"/>
                </a:solidFill>
              </a:rPr>
              <a:t>Query:</a:t>
            </a:r>
            <a:endParaRPr b="1"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	“%sql SELECT SUM("PAYLOAD_MASS__KG_") FROM SPACEXTABLE WHERE "Customer" LIKE "NASA (CRS)";”</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b="1" lang="en-US" sz="2200">
                <a:solidFill>
                  <a:srgbClr val="292929"/>
                </a:solidFill>
              </a:rPr>
              <a:t>Result:</a:t>
            </a:r>
            <a:endParaRPr b="1"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This query filters the customer to be NASA (CRS) and then sums up all values in the Payload mass KG column.</a:t>
            </a:r>
            <a:endParaRPr sz="2200">
              <a:solidFill>
                <a:srgbClr val="292929"/>
              </a:solidFill>
            </a:endParaRPr>
          </a:p>
        </p:txBody>
      </p:sp>
      <p:sp>
        <p:nvSpPr>
          <p:cNvPr id="484" name="Google Shape;484;p78"/>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Total Payload Mass</a:t>
            </a:r>
            <a:endParaRPr b="0" i="0" sz="3320" u="none" cap="none" strike="noStrike">
              <a:latin typeface="Arial"/>
              <a:ea typeface="Arial"/>
              <a:cs typeface="Arial"/>
              <a:sym typeface="Arial"/>
            </a:endParaRPr>
          </a:p>
        </p:txBody>
      </p:sp>
      <p:sp>
        <p:nvSpPr>
          <p:cNvPr id="485" name="Google Shape;485;p78"/>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86" name="Google Shape;486;p78"/>
          <p:cNvPicPr preferRelativeResize="0"/>
          <p:nvPr/>
        </p:nvPicPr>
        <p:blipFill>
          <a:blip r:embed="rId4">
            <a:alphaModFix/>
          </a:blip>
          <a:stretch>
            <a:fillRect/>
          </a:stretch>
        </p:blipFill>
        <p:spPr>
          <a:xfrm>
            <a:off x="1773375" y="3624785"/>
            <a:ext cx="3674675" cy="1269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79"/>
          <p:cNvSpPr txBox="1"/>
          <p:nvPr>
            <p:ph idx="4294967295" type="body"/>
          </p:nvPr>
        </p:nvSpPr>
        <p:spPr>
          <a:xfrm>
            <a:off x="770040" y="1825560"/>
            <a:ext cx="9744120" cy="434988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292929"/>
              </a:buClr>
              <a:buSzPts val="2200"/>
              <a:buFont typeface="Arial"/>
              <a:buNone/>
            </a:pPr>
            <a:r>
              <a:rPr b="1" lang="en-US" sz="2200">
                <a:solidFill>
                  <a:srgbClr val="292929"/>
                </a:solidFill>
              </a:rPr>
              <a:t>Query:</a:t>
            </a:r>
            <a:endParaRPr b="1" sz="2200">
              <a:solidFill>
                <a:srgbClr val="292929"/>
              </a:solidFill>
            </a:endParaRPr>
          </a:p>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	%sql SELECT AVG("PAYLOAD_MASS__KG_") FROM SPACEXTABLE WHERE "Booster_Version" = "F9 v1.1" GROUP BY "Booster_Version"</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b="1" lang="en-US" sz="2200"/>
              <a:t>Result:</a:t>
            </a:r>
            <a:endParaRPr b="1" sz="2200"/>
          </a:p>
          <a:p>
            <a:pPr indent="0" lvl="0" marL="0" marR="0" rtl="0" algn="l">
              <a:lnSpc>
                <a:spcPct val="100000"/>
              </a:lnSpc>
              <a:spcBef>
                <a:spcPts val="1400"/>
              </a:spcBef>
              <a:spcAft>
                <a:spcPts val="0"/>
              </a:spcAft>
              <a:buClr>
                <a:srgbClr val="292929"/>
              </a:buClr>
              <a:buSzPts val="2200"/>
              <a:buFont typeface="Arial"/>
              <a:buNone/>
            </a:pPr>
            <a:r>
              <a:t/>
            </a:r>
            <a:endParaRPr sz="2200"/>
          </a:p>
          <a:p>
            <a:pPr indent="0" lvl="0" marL="0" marR="0" rtl="0" algn="l">
              <a:lnSpc>
                <a:spcPct val="100000"/>
              </a:lnSpc>
              <a:spcBef>
                <a:spcPts val="1400"/>
              </a:spcBef>
              <a:spcAft>
                <a:spcPts val="0"/>
              </a:spcAft>
              <a:buClr>
                <a:srgbClr val="292929"/>
              </a:buClr>
              <a:buSzPts val="2200"/>
              <a:buFont typeface="Arial"/>
              <a:buNone/>
            </a:pPr>
            <a:r>
              <a:t/>
            </a:r>
            <a:endParaRPr sz="2200"/>
          </a:p>
          <a:p>
            <a:pPr indent="0" lvl="0" marL="0" marR="0" rtl="0" algn="l">
              <a:lnSpc>
                <a:spcPct val="100000"/>
              </a:lnSpc>
              <a:spcBef>
                <a:spcPts val="1400"/>
              </a:spcBef>
              <a:spcAft>
                <a:spcPts val="0"/>
              </a:spcAft>
              <a:buClr>
                <a:srgbClr val="292929"/>
              </a:buClr>
              <a:buSzPts val="2200"/>
              <a:buFont typeface="Arial"/>
              <a:buNone/>
            </a:pPr>
            <a:r>
              <a:rPr lang="en-US" sz="2200"/>
              <a:t>This query filters the results to where booster_version is F9 v1.1 and then Averages the result of the payload mass column.</a:t>
            </a:r>
            <a:endParaRPr sz="2200"/>
          </a:p>
        </p:txBody>
      </p:sp>
      <p:sp>
        <p:nvSpPr>
          <p:cNvPr id="492" name="Google Shape;492;p79"/>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Average Payload Mass by F9 v1.1</a:t>
            </a:r>
            <a:endParaRPr b="0" i="0" sz="3320" u="none" cap="none" strike="noStrike">
              <a:latin typeface="Arial"/>
              <a:ea typeface="Arial"/>
              <a:cs typeface="Arial"/>
              <a:sym typeface="Arial"/>
            </a:endParaRPr>
          </a:p>
        </p:txBody>
      </p:sp>
      <p:sp>
        <p:nvSpPr>
          <p:cNvPr id="493" name="Google Shape;493;p79"/>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94" name="Google Shape;494;p79"/>
          <p:cNvPicPr preferRelativeResize="0"/>
          <p:nvPr/>
        </p:nvPicPr>
        <p:blipFill>
          <a:blip r:embed="rId4">
            <a:alphaModFix/>
          </a:blip>
          <a:stretch>
            <a:fillRect/>
          </a:stretch>
        </p:blipFill>
        <p:spPr>
          <a:xfrm>
            <a:off x="1763800" y="3420821"/>
            <a:ext cx="3964325" cy="1159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80"/>
          <p:cNvSpPr txBox="1"/>
          <p:nvPr>
            <p:ph idx="4294967295" type="body"/>
          </p:nvPr>
        </p:nvSpPr>
        <p:spPr>
          <a:xfrm>
            <a:off x="770040" y="1787210"/>
            <a:ext cx="9744000" cy="4350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b="1" lang="en-US" sz="2200">
                <a:solidFill>
                  <a:srgbClr val="292929"/>
                </a:solidFill>
              </a:rPr>
              <a:t>Query:</a:t>
            </a:r>
            <a:endParaRPr b="1" sz="2200">
              <a:solidFill>
                <a:srgbClr val="292929"/>
              </a:solidFill>
            </a:endParaRPr>
          </a:p>
          <a:p>
            <a:pPr indent="45720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%sql SELECT MIN("Date") FROM SPACEXTABLE WHERE "Landing_Outcome" LIKE "Success (ground pad)";</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b="1" lang="en-US" sz="2200">
                <a:solidFill>
                  <a:srgbClr val="292929"/>
                </a:solidFill>
              </a:rPr>
              <a:t>Result:</a:t>
            </a:r>
            <a:endParaRPr b="1"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This Query filters the results to where the landing outcome is a </a:t>
            </a:r>
            <a:r>
              <a:rPr lang="en-US" sz="2200">
                <a:solidFill>
                  <a:srgbClr val="292929"/>
                </a:solidFill>
              </a:rPr>
              <a:t>successful</a:t>
            </a:r>
            <a:r>
              <a:rPr lang="en-US" sz="2200">
                <a:solidFill>
                  <a:srgbClr val="292929"/>
                </a:solidFill>
              </a:rPr>
              <a:t> ground pad and then selects the minimum value from the Date column.</a:t>
            </a:r>
            <a:endParaRPr sz="2200">
              <a:solidFill>
                <a:srgbClr val="292929"/>
              </a:solidFill>
            </a:endParaRPr>
          </a:p>
        </p:txBody>
      </p:sp>
      <p:sp>
        <p:nvSpPr>
          <p:cNvPr id="500" name="Google Shape;500;p80"/>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First Successful Ground Landing Date</a:t>
            </a:r>
            <a:endParaRPr b="0" i="0" sz="3320" u="none" cap="none" strike="noStrike">
              <a:latin typeface="Arial"/>
              <a:ea typeface="Arial"/>
              <a:cs typeface="Arial"/>
              <a:sym typeface="Arial"/>
            </a:endParaRPr>
          </a:p>
        </p:txBody>
      </p:sp>
      <p:sp>
        <p:nvSpPr>
          <p:cNvPr id="501" name="Google Shape;501;p80"/>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02" name="Google Shape;502;p80"/>
          <p:cNvPicPr preferRelativeResize="0"/>
          <p:nvPr/>
        </p:nvPicPr>
        <p:blipFill>
          <a:blip r:embed="rId4">
            <a:alphaModFix/>
          </a:blip>
          <a:stretch>
            <a:fillRect/>
          </a:stretch>
        </p:blipFill>
        <p:spPr>
          <a:xfrm>
            <a:off x="1850125" y="3588498"/>
            <a:ext cx="2360600" cy="1388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81"/>
          <p:cNvSpPr txBox="1"/>
          <p:nvPr>
            <p:ph idx="4294967295" type="body"/>
          </p:nvPr>
        </p:nvSpPr>
        <p:spPr>
          <a:xfrm>
            <a:off x="770047" y="1825550"/>
            <a:ext cx="7296600" cy="43500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Clr>
                <a:srgbClr val="292929"/>
              </a:buClr>
              <a:buSzPts val="2200"/>
              <a:buFont typeface="Arial"/>
              <a:buNone/>
            </a:pPr>
            <a:r>
              <a:rPr b="1" lang="en-US" sz="2200">
                <a:solidFill>
                  <a:srgbClr val="292929"/>
                </a:solidFill>
              </a:rPr>
              <a:t>Query:</a:t>
            </a:r>
            <a:endParaRPr b="1" i="0" sz="2200" u="none" cap="none" strike="noStrike"/>
          </a:p>
          <a:p>
            <a:pPr indent="0" lvl="0" marL="457200" marR="0" rtl="0" algn="l">
              <a:lnSpc>
                <a:spcPct val="100000"/>
              </a:lnSpc>
              <a:spcBef>
                <a:spcPts val="1400"/>
              </a:spcBef>
              <a:spcAft>
                <a:spcPts val="0"/>
              </a:spcAft>
              <a:buSzPts val="2200"/>
              <a:buFont typeface="Arial"/>
              <a:buNone/>
            </a:pPr>
            <a:r>
              <a:rPr lang="en-US" sz="2200"/>
              <a:t>“%sql SELECT "Booster_Version" FROM SPACEXTABLE WHERE "Landing_Outcome" = "Success (drone ship)"  AND "PAYLOAD_MASS__KG_" &gt; 4000 AND "Payload_MASS__KG_" &lt; 6000;”</a:t>
            </a:r>
            <a:endParaRPr sz="2200"/>
          </a:p>
          <a:p>
            <a:pPr indent="0" lvl="0" marL="457200" marR="0" rtl="0" algn="l">
              <a:lnSpc>
                <a:spcPct val="100000"/>
              </a:lnSpc>
              <a:spcBef>
                <a:spcPts val="1400"/>
              </a:spcBef>
              <a:spcAft>
                <a:spcPts val="0"/>
              </a:spcAft>
              <a:buSzPts val="2200"/>
              <a:buFont typeface="Arial"/>
              <a:buNone/>
            </a:pPr>
            <a:r>
              <a:t/>
            </a:r>
            <a:endParaRPr sz="2200"/>
          </a:p>
          <a:p>
            <a:pPr indent="0" lvl="0" marL="0" marR="0" rtl="0" algn="l">
              <a:lnSpc>
                <a:spcPct val="100000"/>
              </a:lnSpc>
              <a:spcBef>
                <a:spcPts val="1400"/>
              </a:spcBef>
              <a:spcAft>
                <a:spcPts val="0"/>
              </a:spcAft>
              <a:buSzPts val="2200"/>
              <a:buFont typeface="Arial"/>
              <a:buNone/>
            </a:pPr>
            <a:r>
              <a:rPr b="1" lang="en-US" sz="2200"/>
              <a:t>Result: </a:t>
            </a:r>
            <a:endParaRPr b="1" sz="2200"/>
          </a:p>
          <a:p>
            <a:pPr indent="0" lvl="0" marL="0" marR="0" rtl="0" algn="l">
              <a:lnSpc>
                <a:spcPct val="100000"/>
              </a:lnSpc>
              <a:spcBef>
                <a:spcPts val="1400"/>
              </a:spcBef>
              <a:spcAft>
                <a:spcPts val="0"/>
              </a:spcAft>
              <a:buSzPts val="2200"/>
              <a:buFont typeface="Arial"/>
              <a:buNone/>
            </a:pPr>
            <a:r>
              <a:t/>
            </a:r>
            <a:endParaRPr sz="2200"/>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The Query selects Booster versions where the Landing outcome is a successful drone ship and where their payload mass is lower than 6000 and greater than 4000</a:t>
            </a:r>
            <a:endParaRPr sz="2200">
              <a:solidFill>
                <a:srgbClr val="292929"/>
              </a:solidFill>
            </a:endParaRPr>
          </a:p>
        </p:txBody>
      </p:sp>
      <p:sp>
        <p:nvSpPr>
          <p:cNvPr id="508" name="Google Shape;508;p81"/>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2080"/>
              <a:buFont typeface="Arial"/>
              <a:buNone/>
            </a:pPr>
            <a:r>
              <a:rPr b="0" i="0" lang="en-US" sz="2080" u="none" cap="none" strike="noStrike">
                <a:solidFill>
                  <a:srgbClr val="0B49CB"/>
                </a:solidFill>
                <a:latin typeface="Arial"/>
                <a:ea typeface="Arial"/>
                <a:cs typeface="Arial"/>
                <a:sym typeface="Arial"/>
              </a:rPr>
              <a:t>Successful Drone Ship Landing with Payload between 4000 and 6000</a:t>
            </a:r>
            <a:endParaRPr b="0" i="0" sz="2080" u="none" cap="none" strike="noStrike">
              <a:latin typeface="Arial"/>
              <a:ea typeface="Arial"/>
              <a:cs typeface="Arial"/>
              <a:sym typeface="Arial"/>
            </a:endParaRPr>
          </a:p>
        </p:txBody>
      </p:sp>
      <p:sp>
        <p:nvSpPr>
          <p:cNvPr id="509" name="Google Shape;509;p81"/>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10" name="Google Shape;510;p81"/>
          <p:cNvPicPr preferRelativeResize="0"/>
          <p:nvPr/>
        </p:nvPicPr>
        <p:blipFill>
          <a:blip r:embed="rId4">
            <a:alphaModFix/>
          </a:blip>
          <a:stretch>
            <a:fillRect/>
          </a:stretch>
        </p:blipFill>
        <p:spPr>
          <a:xfrm>
            <a:off x="6118451" y="3337903"/>
            <a:ext cx="1761050" cy="179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55"/>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1C7DDB"/>
              </a:solidFill>
              <a:latin typeface="Times New Roman"/>
              <a:ea typeface="Times New Roman"/>
              <a:cs typeface="Times New Roman"/>
              <a:sym typeface="Times New Roman"/>
            </a:endParaRPr>
          </a:p>
        </p:txBody>
      </p:sp>
      <p:sp>
        <p:nvSpPr>
          <p:cNvPr id="310" name="Google Shape;310;p55"/>
          <p:cNvSpPr/>
          <p:nvPr/>
        </p:nvSpPr>
        <p:spPr>
          <a:xfrm>
            <a:off x="777450" y="1303700"/>
            <a:ext cx="10637100" cy="5122200"/>
          </a:xfrm>
          <a:prstGeom prst="rect">
            <a:avLst/>
          </a:prstGeom>
          <a:noFill/>
          <a:ln>
            <a:noFill/>
          </a:ln>
        </p:spPr>
        <p:txBody>
          <a:bodyPr anchorCtr="0" anchor="t" bIns="45000" lIns="90000" spcFirstLastPara="1" rIns="90000" wrap="square" tIns="45000">
            <a:noAutofit/>
          </a:bodyPr>
          <a:lstStyle/>
          <a:p>
            <a:pPr indent="0" lvl="0" marL="457200" marR="0" rtl="0" algn="l">
              <a:lnSpc>
                <a:spcPct val="100000"/>
              </a:lnSpc>
              <a:spcBef>
                <a:spcPts val="0"/>
              </a:spcBef>
              <a:spcAft>
                <a:spcPts val="0"/>
              </a:spcAft>
              <a:buNone/>
            </a:pPr>
            <a:r>
              <a:rPr b="0" i="0" lang="en-US" sz="1800" u="none" cap="none" strike="noStrike">
                <a:solidFill>
                  <a:srgbClr val="292929"/>
                </a:solidFill>
                <a:latin typeface="Arial"/>
                <a:ea typeface="Arial"/>
                <a:cs typeface="Arial"/>
                <a:sym typeface="Arial"/>
              </a:rPr>
              <a:t>Summary of methodologies</a:t>
            </a:r>
            <a:endParaRPr b="0" i="0" sz="1800" u="none" cap="none" strike="noStrike">
              <a:solidFill>
                <a:srgbClr val="292929"/>
              </a:solidFill>
              <a:latin typeface="Arial"/>
              <a:ea typeface="Arial"/>
              <a:cs typeface="Arial"/>
              <a:sym typeface="Arial"/>
            </a:endParaRPr>
          </a:p>
          <a:p>
            <a:pPr indent="-203200" lvl="0" marL="228600" marR="0" rtl="0" algn="l">
              <a:lnSpc>
                <a:spcPct val="100000"/>
              </a:lnSpc>
              <a:spcBef>
                <a:spcPts val="0"/>
              </a:spcBef>
              <a:spcAft>
                <a:spcPts val="0"/>
              </a:spcAft>
              <a:buClr>
                <a:srgbClr val="292929"/>
              </a:buClr>
              <a:buSzPts val="1800"/>
              <a:buChar char="•"/>
            </a:pPr>
            <a:r>
              <a:rPr lang="en-US" sz="1800">
                <a:solidFill>
                  <a:srgbClr val="292929"/>
                </a:solidFill>
              </a:rPr>
              <a:t>Models:</a:t>
            </a:r>
            <a:endParaRPr sz="1800">
              <a:solidFill>
                <a:srgbClr val="292929"/>
              </a:solidFill>
            </a:endParaRPr>
          </a:p>
          <a:p>
            <a:pPr indent="-342900" lvl="1" marL="914400" marR="0" rtl="0" algn="l">
              <a:lnSpc>
                <a:spcPct val="100000"/>
              </a:lnSpc>
              <a:spcBef>
                <a:spcPts val="0"/>
              </a:spcBef>
              <a:spcAft>
                <a:spcPts val="0"/>
              </a:spcAft>
              <a:buClr>
                <a:srgbClr val="292929"/>
              </a:buClr>
              <a:buSzPts val="1800"/>
              <a:buChar char="○"/>
            </a:pPr>
            <a:r>
              <a:rPr lang="en-US" sz="1800">
                <a:solidFill>
                  <a:srgbClr val="292929"/>
                </a:solidFill>
              </a:rPr>
              <a:t>Created and tested classification models using Sklearn</a:t>
            </a:r>
            <a:endParaRPr sz="1800">
              <a:solidFill>
                <a:srgbClr val="292929"/>
              </a:solidFill>
            </a:endParaRPr>
          </a:p>
          <a:p>
            <a:pPr indent="-203200" lvl="0" marL="228600" marR="0" rtl="0" algn="l">
              <a:lnSpc>
                <a:spcPct val="100000"/>
              </a:lnSpc>
              <a:spcBef>
                <a:spcPts val="0"/>
              </a:spcBef>
              <a:spcAft>
                <a:spcPts val="0"/>
              </a:spcAft>
              <a:buClr>
                <a:srgbClr val="292929"/>
              </a:buClr>
              <a:buSzPts val="1800"/>
              <a:buChar char="•"/>
            </a:pPr>
            <a:r>
              <a:rPr lang="en-US" sz="1800">
                <a:solidFill>
                  <a:srgbClr val="292929"/>
                </a:solidFill>
              </a:rPr>
              <a:t>Interactive Mediums:</a:t>
            </a:r>
            <a:endParaRPr sz="1800">
              <a:solidFill>
                <a:srgbClr val="292929"/>
              </a:solidFill>
            </a:endParaRPr>
          </a:p>
          <a:p>
            <a:pPr indent="-342900" lvl="1" marL="914400" marR="0" rtl="0" algn="l">
              <a:lnSpc>
                <a:spcPct val="100000"/>
              </a:lnSpc>
              <a:spcBef>
                <a:spcPts val="0"/>
              </a:spcBef>
              <a:spcAft>
                <a:spcPts val="0"/>
              </a:spcAft>
              <a:buClr>
                <a:srgbClr val="292929"/>
              </a:buClr>
              <a:buSzPts val="1800"/>
              <a:buChar char="○"/>
            </a:pPr>
            <a:r>
              <a:rPr lang="en-US" sz="1800">
                <a:solidFill>
                  <a:srgbClr val="292929"/>
                </a:solidFill>
              </a:rPr>
              <a:t>Folium maps and Dash web-application</a:t>
            </a:r>
            <a:endParaRPr sz="1800">
              <a:solidFill>
                <a:srgbClr val="292929"/>
              </a:solidFill>
            </a:endParaRPr>
          </a:p>
          <a:p>
            <a:pPr indent="-203200" lvl="0" marL="228600" marR="0" rtl="0" algn="l">
              <a:lnSpc>
                <a:spcPct val="100000"/>
              </a:lnSpc>
              <a:spcBef>
                <a:spcPts val="0"/>
              </a:spcBef>
              <a:spcAft>
                <a:spcPts val="0"/>
              </a:spcAft>
              <a:buClr>
                <a:srgbClr val="292929"/>
              </a:buClr>
              <a:buSzPts val="1800"/>
              <a:buChar char="•"/>
            </a:pPr>
            <a:r>
              <a:rPr lang="en-US" sz="1800">
                <a:solidFill>
                  <a:srgbClr val="292929"/>
                </a:solidFill>
              </a:rPr>
              <a:t>EDA:</a:t>
            </a:r>
            <a:endParaRPr sz="1800">
              <a:solidFill>
                <a:srgbClr val="292929"/>
              </a:solidFill>
            </a:endParaRPr>
          </a:p>
          <a:p>
            <a:pPr indent="-342900" lvl="1" marL="914400" marR="0" rtl="0" algn="l">
              <a:lnSpc>
                <a:spcPct val="100000"/>
              </a:lnSpc>
              <a:spcBef>
                <a:spcPts val="0"/>
              </a:spcBef>
              <a:spcAft>
                <a:spcPts val="0"/>
              </a:spcAft>
              <a:buClr>
                <a:srgbClr val="292929"/>
              </a:buClr>
              <a:buSzPts val="1800"/>
              <a:buChar char="○"/>
            </a:pPr>
            <a:r>
              <a:rPr lang="en-US" sz="1800">
                <a:solidFill>
                  <a:srgbClr val="292929"/>
                </a:solidFill>
              </a:rPr>
              <a:t>Visualized with Seaborn and explored with SQL</a:t>
            </a:r>
            <a:endParaRPr sz="1800">
              <a:solidFill>
                <a:srgbClr val="292929"/>
              </a:solidFill>
            </a:endParaRPr>
          </a:p>
          <a:p>
            <a:pPr indent="-203200" lvl="0" marL="228600" marR="0" rtl="0" algn="l">
              <a:lnSpc>
                <a:spcPct val="100000"/>
              </a:lnSpc>
              <a:spcBef>
                <a:spcPts val="0"/>
              </a:spcBef>
              <a:spcAft>
                <a:spcPts val="0"/>
              </a:spcAft>
              <a:buClr>
                <a:srgbClr val="292929"/>
              </a:buClr>
              <a:buSzPts val="1800"/>
              <a:buChar char="•"/>
            </a:pPr>
            <a:r>
              <a:rPr lang="en-US" sz="1800">
                <a:solidFill>
                  <a:srgbClr val="292929"/>
                </a:solidFill>
              </a:rPr>
              <a:t>Data Wrangling:</a:t>
            </a:r>
            <a:endParaRPr sz="1800">
              <a:solidFill>
                <a:srgbClr val="292929"/>
              </a:solidFill>
            </a:endParaRPr>
          </a:p>
          <a:p>
            <a:pPr indent="-342900" lvl="1" marL="914400" marR="0" rtl="0" algn="l">
              <a:lnSpc>
                <a:spcPct val="100000"/>
              </a:lnSpc>
              <a:spcBef>
                <a:spcPts val="0"/>
              </a:spcBef>
              <a:spcAft>
                <a:spcPts val="0"/>
              </a:spcAft>
              <a:buClr>
                <a:srgbClr val="292929"/>
              </a:buClr>
              <a:buSzPts val="1800"/>
              <a:buChar char="○"/>
            </a:pPr>
            <a:r>
              <a:rPr lang="en-US" sz="1800">
                <a:solidFill>
                  <a:srgbClr val="292929"/>
                </a:solidFill>
              </a:rPr>
              <a:t>Processed using Pandas</a:t>
            </a:r>
            <a:endParaRPr sz="1800">
              <a:solidFill>
                <a:srgbClr val="292929"/>
              </a:solidFill>
            </a:endParaRPr>
          </a:p>
          <a:p>
            <a:pPr indent="-203200" lvl="0" marL="228600" marR="0" rtl="0" algn="l">
              <a:lnSpc>
                <a:spcPct val="100000"/>
              </a:lnSpc>
              <a:spcBef>
                <a:spcPts val="0"/>
              </a:spcBef>
              <a:spcAft>
                <a:spcPts val="0"/>
              </a:spcAft>
              <a:buClr>
                <a:srgbClr val="292929"/>
              </a:buClr>
              <a:buSzPts val="1800"/>
              <a:buChar char="•"/>
            </a:pPr>
            <a:r>
              <a:rPr lang="en-US" sz="1800">
                <a:solidFill>
                  <a:srgbClr val="292929"/>
                </a:solidFill>
              </a:rPr>
              <a:t>Data Collection:</a:t>
            </a:r>
            <a:endParaRPr sz="1800">
              <a:solidFill>
                <a:srgbClr val="292929"/>
              </a:solidFill>
            </a:endParaRPr>
          </a:p>
          <a:p>
            <a:pPr indent="-342900" lvl="1" marL="914400" marR="0" rtl="0" algn="l">
              <a:lnSpc>
                <a:spcPct val="100000"/>
              </a:lnSpc>
              <a:spcBef>
                <a:spcPts val="0"/>
              </a:spcBef>
              <a:spcAft>
                <a:spcPts val="0"/>
              </a:spcAft>
              <a:buClr>
                <a:srgbClr val="292929"/>
              </a:buClr>
              <a:buSzPts val="1800"/>
              <a:buChar char="○"/>
            </a:pPr>
            <a:r>
              <a:rPr lang="en-US" sz="1800">
                <a:solidFill>
                  <a:srgbClr val="292929"/>
                </a:solidFill>
              </a:rPr>
              <a:t>SpaceX API and </a:t>
            </a:r>
            <a:r>
              <a:rPr lang="en-US" sz="1800">
                <a:solidFill>
                  <a:srgbClr val="292929"/>
                </a:solidFill>
              </a:rPr>
              <a:t>Web Scraping</a:t>
            </a:r>
            <a:r>
              <a:rPr lang="en-US" sz="1800">
                <a:solidFill>
                  <a:srgbClr val="292929"/>
                </a:solidFill>
              </a:rPr>
              <a:t> Wikipedia</a:t>
            </a:r>
            <a:endParaRPr sz="1800">
              <a:solidFill>
                <a:srgbClr val="292929"/>
              </a:solidFill>
            </a:endParaRPr>
          </a:p>
          <a:p>
            <a:pPr indent="0" lvl="0" marL="457200" marR="0" rtl="0" algn="l">
              <a:lnSpc>
                <a:spcPct val="100000"/>
              </a:lnSpc>
              <a:spcBef>
                <a:spcPts val="1400"/>
              </a:spcBef>
              <a:spcAft>
                <a:spcPts val="0"/>
              </a:spcAft>
              <a:buNone/>
            </a:pPr>
            <a:r>
              <a:rPr b="0" i="0" lang="en-US" sz="1800" u="none" cap="none" strike="noStrike">
                <a:solidFill>
                  <a:srgbClr val="292929"/>
                </a:solidFill>
                <a:latin typeface="Arial"/>
                <a:ea typeface="Arial"/>
                <a:cs typeface="Arial"/>
                <a:sym typeface="Arial"/>
              </a:rPr>
              <a:t>Summary of all results:</a:t>
            </a:r>
            <a:endParaRPr b="0" i="0" sz="1800" u="none" cap="none" strike="noStrike">
              <a:solidFill>
                <a:srgbClr val="292929"/>
              </a:solidFill>
              <a:latin typeface="Arial"/>
              <a:ea typeface="Arial"/>
              <a:cs typeface="Arial"/>
              <a:sym typeface="Arial"/>
            </a:endParaRPr>
          </a:p>
          <a:p>
            <a:pPr indent="-342900" lvl="0" marL="1371600" marR="0" rtl="0" algn="l">
              <a:lnSpc>
                <a:spcPct val="100000"/>
              </a:lnSpc>
              <a:spcBef>
                <a:spcPts val="1400"/>
              </a:spcBef>
              <a:spcAft>
                <a:spcPts val="0"/>
              </a:spcAft>
              <a:buClr>
                <a:srgbClr val="292929"/>
              </a:buClr>
              <a:buSzPts val="1800"/>
              <a:buChar char="-"/>
            </a:pPr>
            <a:r>
              <a:rPr lang="en-US" sz="1800">
                <a:solidFill>
                  <a:srgbClr val="292929"/>
                </a:solidFill>
              </a:rPr>
              <a:t>Classification of successful recovery at 87% accuracy</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Goals:</a:t>
            </a:r>
            <a:endParaRPr b="0" i="0" sz="1800" u="none" cap="none" strike="noStrike">
              <a:latin typeface="Arial"/>
              <a:ea typeface="Arial"/>
              <a:cs typeface="Arial"/>
              <a:sym typeface="Arial"/>
            </a:endParaRPr>
          </a:p>
          <a:p>
            <a:pPr indent="-190600" lvl="3" marL="864000" marR="0" rtl="0" algn="l">
              <a:lnSpc>
                <a:spcPct val="100000"/>
              </a:lnSpc>
              <a:spcBef>
                <a:spcPts val="1400"/>
              </a:spcBef>
              <a:spcAft>
                <a:spcPts val="0"/>
              </a:spcAft>
              <a:buClr>
                <a:srgbClr val="000000"/>
              </a:buClr>
              <a:buSzPts val="590"/>
              <a:buFont typeface="Noto Sans Symbols"/>
              <a:buChar char="●"/>
            </a:pPr>
            <a:r>
              <a:rPr b="0" i="0" lang="en-US" sz="1800" u="none" cap="none" strike="noStrike">
                <a:solidFill>
                  <a:srgbClr val="292929"/>
                </a:solidFill>
                <a:latin typeface="Arial"/>
                <a:ea typeface="Arial"/>
                <a:cs typeface="Arial"/>
                <a:sym typeface="Arial"/>
              </a:rPr>
              <a:t>Determine if a SpaceX first stage Rocket will land</a:t>
            </a:r>
            <a:endParaRPr b="0" i="0" sz="1800" u="none" cap="none" strike="noStrike">
              <a:latin typeface="Arial"/>
              <a:ea typeface="Arial"/>
              <a:cs typeface="Arial"/>
              <a:sym typeface="Arial"/>
            </a:endParaRPr>
          </a:p>
        </p:txBody>
      </p:sp>
      <p:sp>
        <p:nvSpPr>
          <p:cNvPr id="311" name="Google Shape;311;p55"/>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Executive Summary</a:t>
            </a:r>
            <a:endParaRPr b="0" i="0" sz="332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Google Shape;515;p82"/>
          <p:cNvSpPr txBox="1"/>
          <p:nvPr>
            <p:ph idx="4294967295" type="body"/>
          </p:nvPr>
        </p:nvSpPr>
        <p:spPr>
          <a:xfrm>
            <a:off x="770040" y="1825560"/>
            <a:ext cx="9744120" cy="434988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1400"/>
              </a:spcBef>
              <a:spcAft>
                <a:spcPts val="0"/>
              </a:spcAft>
              <a:buClr>
                <a:srgbClr val="292929"/>
              </a:buClr>
              <a:buSzPts val="2200"/>
              <a:buFont typeface="Arial"/>
              <a:buNone/>
            </a:pPr>
            <a:r>
              <a:rPr b="1" lang="en-US" sz="2200">
                <a:solidFill>
                  <a:srgbClr val="292929"/>
                </a:solidFill>
              </a:rPr>
              <a:t>Query:</a:t>
            </a:r>
            <a:endParaRPr b="1" sz="2200">
              <a:solidFill>
                <a:srgbClr val="292929"/>
              </a:solidFill>
            </a:endParaRPr>
          </a:p>
          <a:p>
            <a:pPr indent="0" lvl="0" marL="457200" marR="0" rtl="0" algn="l">
              <a:lnSpc>
                <a:spcPct val="100000"/>
              </a:lnSpc>
              <a:spcBef>
                <a:spcPts val="1400"/>
              </a:spcBef>
              <a:spcAft>
                <a:spcPts val="0"/>
              </a:spcAft>
              <a:buClr>
                <a:srgbClr val="292929"/>
              </a:buClr>
              <a:buSzPts val="2200"/>
              <a:buFont typeface="Arial"/>
              <a:buNone/>
            </a:pPr>
            <a:r>
              <a:rPr lang="en-US" sz="2200">
                <a:solidFill>
                  <a:srgbClr val="292929"/>
                </a:solidFill>
              </a:rPr>
              <a:t>%sql SELECT "Mission_Outcome", COUNT("Mission_Outcome") FROM SPACEXTABLE GROUP BY "Mission_Outcome";</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b="1" lang="en-US" sz="2200">
                <a:solidFill>
                  <a:srgbClr val="292929"/>
                </a:solidFill>
              </a:rPr>
              <a:t>Result:</a:t>
            </a:r>
            <a:r>
              <a:rPr lang="en-US" sz="2200">
                <a:solidFill>
                  <a:srgbClr val="292929"/>
                </a:solidFill>
              </a:rPr>
              <a:t>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This query selects and groups the mission outcomes into distinct categories and then counts the number of </a:t>
            </a:r>
            <a:r>
              <a:rPr lang="en-US" sz="2200">
                <a:solidFill>
                  <a:srgbClr val="292929"/>
                </a:solidFill>
              </a:rPr>
              <a:t>entries</a:t>
            </a:r>
            <a:r>
              <a:rPr lang="en-US" sz="2200">
                <a:solidFill>
                  <a:srgbClr val="292929"/>
                </a:solidFill>
              </a:rPr>
              <a:t> in each category.</a:t>
            </a:r>
            <a:endParaRPr sz="2200">
              <a:solidFill>
                <a:srgbClr val="292929"/>
              </a:solidFill>
            </a:endParaRPr>
          </a:p>
        </p:txBody>
      </p:sp>
      <p:sp>
        <p:nvSpPr>
          <p:cNvPr id="516" name="Google Shape;516;p82"/>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2680"/>
              <a:buFont typeface="Arial"/>
              <a:buNone/>
            </a:pPr>
            <a:r>
              <a:rPr b="0" i="0" lang="en-US" sz="2680" u="none" cap="none" strike="noStrike">
                <a:solidFill>
                  <a:srgbClr val="0B49CB"/>
                </a:solidFill>
                <a:latin typeface="Arial"/>
                <a:ea typeface="Arial"/>
                <a:cs typeface="Arial"/>
                <a:sym typeface="Arial"/>
              </a:rPr>
              <a:t>Total Number of Successful and Failure Mission Outcomes</a:t>
            </a:r>
            <a:endParaRPr b="0" i="0" sz="2680" u="none" cap="none" strike="noStrike">
              <a:latin typeface="Arial"/>
              <a:ea typeface="Arial"/>
              <a:cs typeface="Arial"/>
              <a:sym typeface="Arial"/>
            </a:endParaRPr>
          </a:p>
        </p:txBody>
      </p:sp>
      <p:sp>
        <p:nvSpPr>
          <p:cNvPr id="517" name="Google Shape;517;p82"/>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18" name="Google Shape;518;p82"/>
          <p:cNvPicPr preferRelativeResize="0"/>
          <p:nvPr/>
        </p:nvPicPr>
        <p:blipFill>
          <a:blip r:embed="rId4">
            <a:alphaModFix/>
          </a:blip>
          <a:stretch>
            <a:fillRect/>
          </a:stretch>
        </p:blipFill>
        <p:spPr>
          <a:xfrm>
            <a:off x="1820550" y="3231900"/>
            <a:ext cx="3429000" cy="1238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83"/>
          <p:cNvSpPr txBox="1"/>
          <p:nvPr>
            <p:ph idx="4294967295" type="body"/>
          </p:nvPr>
        </p:nvSpPr>
        <p:spPr>
          <a:xfrm>
            <a:off x="770052" y="1825550"/>
            <a:ext cx="6375600" cy="4350000"/>
          </a:xfrm>
          <a:prstGeom prst="rect">
            <a:avLst/>
          </a:prstGeom>
          <a:noFill/>
          <a:ln>
            <a:noFill/>
          </a:ln>
        </p:spPr>
        <p:txBody>
          <a:bodyPr anchorCtr="0" anchor="t" bIns="45000" lIns="90000" spcFirstLastPara="1" rIns="90000" wrap="square" tIns="45000">
            <a:normAutofit fontScale="92500" lnSpcReduction="20000"/>
          </a:bodyPr>
          <a:lstStyle/>
          <a:p>
            <a:pPr indent="0" lvl="0" marL="0" marR="0" rtl="0" algn="l">
              <a:lnSpc>
                <a:spcPct val="100000"/>
              </a:lnSpc>
              <a:spcBef>
                <a:spcPts val="1400"/>
              </a:spcBef>
              <a:spcAft>
                <a:spcPts val="0"/>
              </a:spcAft>
              <a:buClr>
                <a:srgbClr val="292929"/>
              </a:buClr>
              <a:buSzPct val="100000"/>
              <a:buFont typeface="Arial"/>
              <a:buNone/>
            </a:pPr>
            <a:r>
              <a:rPr b="1" lang="en-US" sz="2200">
                <a:solidFill>
                  <a:srgbClr val="292929"/>
                </a:solidFill>
              </a:rPr>
              <a:t>Query:</a:t>
            </a:r>
            <a:endParaRPr b="1" sz="2200">
              <a:solidFill>
                <a:srgbClr val="292929"/>
              </a:solidFill>
            </a:endParaRPr>
          </a:p>
          <a:p>
            <a:pPr indent="0" lvl="0" marL="457200" marR="0" rtl="0" algn="l">
              <a:lnSpc>
                <a:spcPct val="100000"/>
              </a:lnSpc>
              <a:spcBef>
                <a:spcPts val="1400"/>
              </a:spcBef>
              <a:spcAft>
                <a:spcPts val="0"/>
              </a:spcAft>
              <a:buClr>
                <a:srgbClr val="292929"/>
              </a:buClr>
              <a:buSzPct val="100000"/>
              <a:buFont typeface="Arial"/>
              <a:buNone/>
            </a:pPr>
            <a:r>
              <a:rPr lang="en-US" sz="2200">
                <a:solidFill>
                  <a:srgbClr val="292929"/>
                </a:solidFill>
              </a:rPr>
              <a:t>%sql SELECT DISTINCT("Booster_Version") FROM SPACEXTABLE WHERE "PAYLOAD_MASS__KG_" = (SELECT MAX("PAYLOAD_MASS__KG_") FROM SPACEXTABLE)</a:t>
            </a:r>
            <a:endParaRPr sz="2200">
              <a:solidFill>
                <a:srgbClr val="292929"/>
              </a:solidFill>
            </a:endParaRPr>
          </a:p>
          <a:p>
            <a:pPr indent="0" lvl="0" marL="0" marR="0" rtl="0" algn="l">
              <a:lnSpc>
                <a:spcPct val="100000"/>
              </a:lnSpc>
              <a:spcBef>
                <a:spcPts val="140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ct val="100000"/>
              <a:buFont typeface="Arial"/>
              <a:buNone/>
            </a:pPr>
            <a:r>
              <a:rPr lang="en-US" sz="2200">
                <a:solidFill>
                  <a:srgbClr val="292929"/>
                </a:solidFill>
              </a:rPr>
              <a:t>This query filters the data to include only results that are equal to a subquery that computes the maximum payload mass. Then it outputs </a:t>
            </a:r>
            <a:r>
              <a:rPr lang="en-US" sz="2200">
                <a:solidFill>
                  <a:srgbClr val="292929"/>
                </a:solidFill>
              </a:rPr>
              <a:t>only</a:t>
            </a:r>
            <a:r>
              <a:rPr lang="en-US" sz="2200">
                <a:solidFill>
                  <a:srgbClr val="292929"/>
                </a:solidFill>
              </a:rPr>
              <a:t> the Booster_versions that have delivered payloads of that weight</a:t>
            </a:r>
            <a:endParaRPr sz="2200">
              <a:solidFill>
                <a:srgbClr val="292929"/>
              </a:solidFill>
            </a:endParaRPr>
          </a:p>
          <a:p>
            <a:pPr indent="0" lvl="0" marL="0" marR="0" rtl="0" algn="l">
              <a:lnSpc>
                <a:spcPct val="100000"/>
              </a:lnSpc>
              <a:spcBef>
                <a:spcPts val="1400"/>
              </a:spcBef>
              <a:spcAft>
                <a:spcPts val="0"/>
              </a:spcAft>
              <a:buClr>
                <a:srgbClr val="292929"/>
              </a:buClr>
              <a:buSzPct val="1000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ct val="100000"/>
              <a:buFont typeface="Arial"/>
              <a:buNone/>
            </a:pPr>
            <a:r>
              <a:t/>
            </a:r>
            <a:endParaRPr sz="2200">
              <a:solidFill>
                <a:srgbClr val="292929"/>
              </a:solidFill>
            </a:endParaRPr>
          </a:p>
        </p:txBody>
      </p:sp>
      <p:sp>
        <p:nvSpPr>
          <p:cNvPr id="524" name="Google Shape;524;p83"/>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Boosters Carried Maximum Payload</a:t>
            </a:r>
            <a:endParaRPr b="0" i="0" sz="3320" u="none" cap="none" strike="noStrike">
              <a:latin typeface="Arial"/>
              <a:ea typeface="Arial"/>
              <a:cs typeface="Arial"/>
              <a:sym typeface="Arial"/>
            </a:endParaRPr>
          </a:p>
        </p:txBody>
      </p:sp>
      <p:sp>
        <p:nvSpPr>
          <p:cNvPr id="525" name="Google Shape;525;p83"/>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26" name="Google Shape;526;p83"/>
          <p:cNvPicPr preferRelativeResize="0"/>
          <p:nvPr/>
        </p:nvPicPr>
        <p:blipFill>
          <a:blip r:embed="rId4">
            <a:alphaModFix/>
          </a:blip>
          <a:stretch>
            <a:fillRect/>
          </a:stretch>
        </p:blipFill>
        <p:spPr>
          <a:xfrm>
            <a:off x="9247010" y="2149720"/>
            <a:ext cx="1028700" cy="3076575"/>
          </a:xfrm>
          <a:prstGeom prst="rect">
            <a:avLst/>
          </a:prstGeom>
          <a:noFill/>
          <a:ln>
            <a:noFill/>
          </a:ln>
        </p:spPr>
      </p:pic>
      <p:sp>
        <p:nvSpPr>
          <p:cNvPr id="527" name="Google Shape;527;p83"/>
          <p:cNvSpPr txBox="1"/>
          <p:nvPr/>
        </p:nvSpPr>
        <p:spPr>
          <a:xfrm>
            <a:off x="9207950" y="1563450"/>
            <a:ext cx="16785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Result</a:t>
            </a:r>
            <a:endParaRPr b="1"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idx="4294967295" type="body"/>
          </p:nvPr>
        </p:nvSpPr>
        <p:spPr>
          <a:xfrm>
            <a:off x="770050" y="1825550"/>
            <a:ext cx="8274900" cy="3987000"/>
          </a:xfrm>
          <a:prstGeom prst="rect">
            <a:avLst/>
          </a:prstGeom>
          <a:noFill/>
          <a:ln>
            <a:noFill/>
          </a:ln>
        </p:spPr>
        <p:txBody>
          <a:bodyPr anchorCtr="0" anchor="t" bIns="0" lIns="0" spcFirstLastPara="1" rIns="0" wrap="square" tIns="0">
            <a:normAutofit fontScale="92500" lnSpcReduction="20000"/>
          </a:bodyPr>
          <a:lstStyle/>
          <a:p>
            <a:pPr indent="0" lvl="0" marL="0" marR="0" rtl="0" algn="l">
              <a:lnSpc>
                <a:spcPct val="100000"/>
              </a:lnSpc>
              <a:spcBef>
                <a:spcPts val="1400"/>
              </a:spcBef>
              <a:spcAft>
                <a:spcPts val="0"/>
              </a:spcAft>
              <a:buSzPct val="100000"/>
              <a:buFont typeface="Arial"/>
              <a:buNone/>
            </a:pPr>
            <a:r>
              <a:rPr b="1" lang="en-US" sz="2200"/>
              <a:t>Query:</a:t>
            </a:r>
            <a:endParaRPr b="1" sz="2200"/>
          </a:p>
          <a:p>
            <a:pPr indent="0" lvl="0" marL="457200" rtl="0" algn="l">
              <a:lnSpc>
                <a:spcPct val="100000"/>
              </a:lnSpc>
              <a:spcBef>
                <a:spcPts val="1400"/>
              </a:spcBef>
              <a:spcAft>
                <a:spcPts val="0"/>
              </a:spcAft>
              <a:buClr>
                <a:schemeClr val="dk1"/>
              </a:buClr>
              <a:buSzPct val="50000"/>
              <a:buFont typeface="Arial"/>
              <a:buNone/>
            </a:pPr>
            <a:r>
              <a:rPr lang="en-US" sz="2200"/>
              <a:t>%%sql SELECT SUBSTR("Date",6,2) AS "Month", "Landing_Outcome", "Booster_Version", "Launch_Site"</a:t>
            </a:r>
            <a:endParaRPr sz="2200"/>
          </a:p>
          <a:p>
            <a:pPr indent="0" lvl="0" marL="457200" rtl="0" algn="l">
              <a:lnSpc>
                <a:spcPct val="100000"/>
              </a:lnSpc>
              <a:spcBef>
                <a:spcPts val="1400"/>
              </a:spcBef>
              <a:spcAft>
                <a:spcPts val="0"/>
              </a:spcAft>
              <a:buClr>
                <a:schemeClr val="dk1"/>
              </a:buClr>
              <a:buSzPct val="50000"/>
              <a:buFont typeface="Arial"/>
              <a:buNone/>
            </a:pPr>
            <a:r>
              <a:rPr lang="en-US" sz="2200"/>
              <a:t>FROM SPACEXTABLE</a:t>
            </a:r>
            <a:endParaRPr sz="2200"/>
          </a:p>
          <a:p>
            <a:pPr indent="0" lvl="0" marL="457200" rtl="0" algn="l">
              <a:lnSpc>
                <a:spcPct val="100000"/>
              </a:lnSpc>
              <a:spcBef>
                <a:spcPts val="1400"/>
              </a:spcBef>
              <a:spcAft>
                <a:spcPts val="0"/>
              </a:spcAft>
              <a:buClr>
                <a:schemeClr val="dk1"/>
              </a:buClr>
              <a:buSzPct val="50000"/>
              <a:buFont typeface="Arial"/>
              <a:buNone/>
            </a:pPr>
            <a:r>
              <a:rPr lang="en-US" sz="2200"/>
              <a:t>WHERE "Landing_Outcome" LIKE "Failure%" and SUBSTR("Date",0,5) = "2015"</a:t>
            </a:r>
            <a:endParaRPr sz="2200"/>
          </a:p>
          <a:p>
            <a:pPr indent="0" lvl="0" marL="457200" rtl="0" algn="l">
              <a:lnSpc>
                <a:spcPct val="100000"/>
              </a:lnSpc>
              <a:spcBef>
                <a:spcPts val="1400"/>
              </a:spcBef>
              <a:spcAft>
                <a:spcPts val="0"/>
              </a:spcAft>
              <a:buClr>
                <a:schemeClr val="dk1"/>
              </a:buClr>
              <a:buSzPct val="50000"/>
              <a:buFont typeface="Arial"/>
              <a:buNone/>
            </a:pPr>
            <a:r>
              <a:rPr lang="en-US" sz="2200"/>
              <a:t>ORDER BY "Month"</a:t>
            </a:r>
            <a:endParaRPr sz="2200"/>
          </a:p>
          <a:p>
            <a:pPr indent="0" lvl="0" marL="0" marR="0" rtl="0" algn="l">
              <a:lnSpc>
                <a:spcPct val="100000"/>
              </a:lnSpc>
              <a:spcBef>
                <a:spcPts val="1400"/>
              </a:spcBef>
              <a:spcAft>
                <a:spcPts val="0"/>
              </a:spcAft>
              <a:buSzPct val="100000"/>
              <a:buFont typeface="Arial"/>
              <a:buNone/>
            </a:pPr>
            <a:r>
              <a:t/>
            </a:r>
            <a:endParaRPr sz="2200"/>
          </a:p>
          <a:p>
            <a:pPr indent="0" lvl="0" marL="0" marR="0" rtl="0" algn="l">
              <a:lnSpc>
                <a:spcPct val="100000"/>
              </a:lnSpc>
              <a:spcBef>
                <a:spcPts val="1400"/>
              </a:spcBef>
              <a:spcAft>
                <a:spcPts val="0"/>
              </a:spcAft>
              <a:buClr>
                <a:srgbClr val="292929"/>
              </a:buClr>
              <a:buSzPct val="100000"/>
              <a:buFont typeface="Arial"/>
              <a:buNone/>
            </a:pPr>
            <a:r>
              <a:rPr lang="en-US" sz="2200">
                <a:solidFill>
                  <a:srgbClr val="292929"/>
                </a:solidFill>
              </a:rPr>
              <a:t>This query gets </a:t>
            </a:r>
            <a:r>
              <a:rPr lang="en-US" sz="2200">
                <a:solidFill>
                  <a:srgbClr val="292929"/>
                </a:solidFill>
              </a:rPr>
              <a:t>the</a:t>
            </a:r>
            <a:r>
              <a:rPr lang="en-US" sz="2200">
                <a:solidFill>
                  <a:srgbClr val="292929"/>
                </a:solidFill>
              </a:rPr>
              <a:t> month from the date column, the Landing outcome, Booster version and Launch site location from rows where the landing outcome is some form of failure and the year in the date column is 2015.</a:t>
            </a:r>
            <a:endParaRPr b="0" i="0" sz="2200" u="none" cap="none" strike="noStrike">
              <a:latin typeface="Arial"/>
              <a:ea typeface="Arial"/>
              <a:cs typeface="Arial"/>
              <a:sym typeface="Arial"/>
            </a:endParaRPr>
          </a:p>
        </p:txBody>
      </p:sp>
      <p:sp>
        <p:nvSpPr>
          <p:cNvPr id="533" name="Google Shape;533;p84"/>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2015 Launch Records</a:t>
            </a:r>
            <a:endParaRPr b="0" i="0" sz="3320" u="none" cap="none" strike="noStrike">
              <a:latin typeface="Arial"/>
              <a:ea typeface="Arial"/>
              <a:cs typeface="Arial"/>
              <a:sym typeface="Arial"/>
            </a:endParaRPr>
          </a:p>
        </p:txBody>
      </p:sp>
      <p:sp>
        <p:nvSpPr>
          <p:cNvPr id="534" name="Google Shape;534;p84"/>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35" name="Google Shape;535;p84"/>
          <p:cNvPicPr preferRelativeResize="0"/>
          <p:nvPr/>
        </p:nvPicPr>
        <p:blipFill>
          <a:blip r:embed="rId4">
            <a:alphaModFix/>
          </a:blip>
          <a:stretch>
            <a:fillRect/>
          </a:stretch>
        </p:blipFill>
        <p:spPr>
          <a:xfrm>
            <a:off x="9044950" y="3680726"/>
            <a:ext cx="3079103" cy="740649"/>
          </a:xfrm>
          <a:prstGeom prst="rect">
            <a:avLst/>
          </a:prstGeom>
          <a:noFill/>
          <a:ln>
            <a:noFill/>
          </a:ln>
        </p:spPr>
      </p:pic>
      <p:sp>
        <p:nvSpPr>
          <p:cNvPr id="536" name="Google Shape;536;p84"/>
          <p:cNvSpPr txBox="1"/>
          <p:nvPr/>
        </p:nvSpPr>
        <p:spPr>
          <a:xfrm>
            <a:off x="10181600" y="3030950"/>
            <a:ext cx="8058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Result</a:t>
            </a:r>
            <a:endParaRPr b="1"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85"/>
          <p:cNvSpPr txBox="1"/>
          <p:nvPr>
            <p:ph idx="4294967295" type="body"/>
          </p:nvPr>
        </p:nvSpPr>
        <p:spPr>
          <a:xfrm>
            <a:off x="770049" y="1461075"/>
            <a:ext cx="8342100" cy="435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92929"/>
              </a:buClr>
              <a:buSzPts val="2200"/>
              <a:buFont typeface="Arial"/>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rPr b="1" lang="en-US" sz="2200"/>
              <a:t>Query:</a:t>
            </a:r>
            <a:endParaRPr b="1" sz="2200"/>
          </a:p>
          <a:p>
            <a:pPr indent="0" lvl="0" marL="457200" marR="0" rtl="0" algn="l">
              <a:lnSpc>
                <a:spcPct val="100000"/>
              </a:lnSpc>
              <a:spcBef>
                <a:spcPts val="1400"/>
              </a:spcBef>
              <a:spcAft>
                <a:spcPts val="0"/>
              </a:spcAft>
              <a:buSzPts val="2200"/>
              <a:buFont typeface="Arial"/>
              <a:buNone/>
            </a:pPr>
            <a:r>
              <a:rPr lang="en-US" sz="2200"/>
              <a:t>%sql SELECT "Landing_Outcome", COUNT("Landing_Outcome") AS "Outcome Count" FROM SPACEXTABLE WHERE DATETIME("Date") &gt; DATETIME("2010-06-04") AND DATETIME("Date") &lt; DATETIME("2017-03-20") GROUP BY "Landing_Outcome" ORDER BY "Outcome Count" DESC; </a:t>
            </a:r>
            <a:endParaRPr sz="2200"/>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This query filters the rows to only be between </a:t>
            </a:r>
            <a:r>
              <a:rPr lang="en-US" sz="2200">
                <a:solidFill>
                  <a:srgbClr val="292929"/>
                </a:solidFill>
              </a:rPr>
              <a:t>2010-06-04 and 2017-03-20. It then Groups the results by their Landing Outcome and counts the number of rows in each outcome. Then it orders the results in descending order by their counts.</a:t>
            </a:r>
            <a:endParaRPr b="0" i="0" sz="2200" u="none" cap="none" strike="noStrike">
              <a:latin typeface="Arial"/>
              <a:ea typeface="Arial"/>
              <a:cs typeface="Arial"/>
              <a:sym typeface="Arial"/>
            </a:endParaRPr>
          </a:p>
        </p:txBody>
      </p:sp>
      <p:sp>
        <p:nvSpPr>
          <p:cNvPr id="542" name="Google Shape;542;p85"/>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2600"/>
              <a:buFont typeface="Arial"/>
              <a:buNone/>
            </a:pPr>
            <a:r>
              <a:rPr b="0" i="0" lang="en-US" sz="2600" u="none" cap="none" strike="noStrike">
                <a:solidFill>
                  <a:srgbClr val="0B49CB"/>
                </a:solidFill>
                <a:latin typeface="Arial"/>
                <a:ea typeface="Arial"/>
                <a:cs typeface="Arial"/>
                <a:sym typeface="Arial"/>
              </a:rPr>
              <a:t>Rank Landing Outcomes Between 2010-06-04 and 2017-03-20</a:t>
            </a:r>
            <a:endParaRPr b="0" i="0" sz="2600" u="none" cap="none" strike="noStrike">
              <a:latin typeface="Arial"/>
              <a:ea typeface="Arial"/>
              <a:cs typeface="Arial"/>
              <a:sym typeface="Arial"/>
            </a:endParaRPr>
          </a:p>
        </p:txBody>
      </p:sp>
      <p:sp>
        <p:nvSpPr>
          <p:cNvPr id="543" name="Google Shape;543;p85"/>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44" name="Google Shape;544;p85"/>
          <p:cNvPicPr preferRelativeResize="0"/>
          <p:nvPr/>
        </p:nvPicPr>
        <p:blipFill>
          <a:blip r:embed="rId4">
            <a:alphaModFix/>
          </a:blip>
          <a:stretch>
            <a:fillRect/>
          </a:stretch>
        </p:blipFill>
        <p:spPr>
          <a:xfrm>
            <a:off x="9043949" y="3665195"/>
            <a:ext cx="2775052" cy="1866553"/>
          </a:xfrm>
          <a:prstGeom prst="rect">
            <a:avLst/>
          </a:prstGeom>
          <a:noFill/>
          <a:ln>
            <a:noFill/>
          </a:ln>
        </p:spPr>
      </p:pic>
      <p:sp>
        <p:nvSpPr>
          <p:cNvPr id="545" name="Google Shape;545;p85"/>
          <p:cNvSpPr txBox="1"/>
          <p:nvPr/>
        </p:nvSpPr>
        <p:spPr>
          <a:xfrm>
            <a:off x="9966325" y="2925425"/>
            <a:ext cx="9303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Result</a:t>
            </a:r>
            <a:endParaRPr b="1"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p86"/>
          <p:cNvSpPr/>
          <p:nvPr/>
        </p:nvSpPr>
        <p:spPr>
          <a:xfrm>
            <a:off x="704160" y="2529720"/>
            <a:ext cx="124632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3</a:t>
            </a:r>
            <a:endParaRPr b="0" i="0" sz="1800" u="none" cap="none"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87"/>
          <p:cNvSpPr txBox="1"/>
          <p:nvPr>
            <p:ph idx="4294967295" type="body"/>
          </p:nvPr>
        </p:nvSpPr>
        <p:spPr>
          <a:xfrm>
            <a:off x="770050" y="1288433"/>
            <a:ext cx="9744000" cy="7449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This Map Shows all the locations that SpaceX launches occur</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latin typeface="Arial"/>
              <a:ea typeface="Arial"/>
              <a:cs typeface="Arial"/>
              <a:sym typeface="Arial"/>
            </a:endParaRPr>
          </a:p>
        </p:txBody>
      </p:sp>
      <p:sp>
        <p:nvSpPr>
          <p:cNvPr id="556" name="Google Shape;556;p87"/>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lang="en-US" sz="3320">
                <a:solidFill>
                  <a:srgbClr val="0B49CB"/>
                </a:solidFill>
              </a:rPr>
              <a:t>Folium Map of All Launch Site locations</a:t>
            </a:r>
            <a:endParaRPr b="0" i="0" sz="3320" u="none" cap="none" strike="noStrike">
              <a:latin typeface="Arial"/>
              <a:ea typeface="Arial"/>
              <a:cs typeface="Arial"/>
              <a:sym typeface="Arial"/>
            </a:endParaRPr>
          </a:p>
        </p:txBody>
      </p:sp>
      <p:sp>
        <p:nvSpPr>
          <p:cNvPr id="557" name="Google Shape;557;p87"/>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58" name="Google Shape;558;p87"/>
          <p:cNvPicPr preferRelativeResize="0"/>
          <p:nvPr/>
        </p:nvPicPr>
        <p:blipFill>
          <a:blip r:embed="rId4">
            <a:alphaModFix/>
          </a:blip>
          <a:stretch>
            <a:fillRect/>
          </a:stretch>
        </p:blipFill>
        <p:spPr>
          <a:xfrm>
            <a:off x="671425" y="1736075"/>
            <a:ext cx="10828125" cy="4582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p88"/>
          <p:cNvSpPr txBox="1"/>
          <p:nvPr>
            <p:ph idx="4294967295" type="body"/>
          </p:nvPr>
        </p:nvSpPr>
        <p:spPr>
          <a:xfrm>
            <a:off x="770050" y="1825558"/>
            <a:ext cx="9744000" cy="773700"/>
          </a:xfrm>
          <a:prstGeom prst="rect">
            <a:avLst/>
          </a:prstGeom>
          <a:noFill/>
          <a:ln>
            <a:noFill/>
          </a:ln>
        </p:spPr>
        <p:txBody>
          <a:bodyPr anchorCtr="0" anchor="t" bIns="0" lIns="0" spcFirstLastPara="1" rIns="0" wrap="square" tIns="0">
            <a:normAutofit fontScale="77500" lnSpcReduction="20000"/>
          </a:bodyPr>
          <a:lstStyle/>
          <a:p>
            <a:pPr indent="0" lvl="0" marL="0" rtl="0" algn="l">
              <a:spcBef>
                <a:spcPts val="1400"/>
              </a:spcBef>
              <a:spcAft>
                <a:spcPts val="0"/>
              </a:spcAft>
              <a:buClr>
                <a:srgbClr val="292929"/>
              </a:buClr>
              <a:buSzPct val="100000"/>
              <a:buFont typeface="Arial"/>
              <a:buNone/>
            </a:pPr>
            <a:r>
              <a:rPr lang="en-US" sz="2200">
                <a:solidFill>
                  <a:srgbClr val="292929"/>
                </a:solidFill>
              </a:rPr>
              <a:t>This map color codes the result of each launch from each location. It helps visualize which launch sites tend towards more successful launches.</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SzPct val="100000"/>
              <a:buFont typeface="Arial"/>
              <a:buNone/>
            </a:pPr>
            <a:r>
              <a:t/>
            </a:r>
            <a:endParaRPr b="0" i="0" sz="1800" u="none" cap="none" strike="noStrike">
              <a:latin typeface="Arial"/>
              <a:ea typeface="Arial"/>
              <a:cs typeface="Arial"/>
              <a:sym typeface="Arial"/>
            </a:endParaRPr>
          </a:p>
        </p:txBody>
      </p:sp>
      <p:sp>
        <p:nvSpPr>
          <p:cNvPr id="564" name="Google Shape;564;p88"/>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lang="en-US" sz="3320">
                <a:solidFill>
                  <a:srgbClr val="0B49CB"/>
                </a:solidFill>
              </a:rPr>
              <a:t>Folium Map of Launch Outcomes</a:t>
            </a:r>
            <a:endParaRPr b="0" i="0" sz="3320" u="none" cap="none" strike="noStrike">
              <a:latin typeface="Arial"/>
              <a:ea typeface="Arial"/>
              <a:cs typeface="Arial"/>
              <a:sym typeface="Arial"/>
            </a:endParaRPr>
          </a:p>
        </p:txBody>
      </p:sp>
      <p:sp>
        <p:nvSpPr>
          <p:cNvPr id="565" name="Google Shape;565;p88"/>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66" name="Google Shape;566;p88"/>
          <p:cNvPicPr preferRelativeResize="0"/>
          <p:nvPr/>
        </p:nvPicPr>
        <p:blipFill>
          <a:blip r:embed="rId4">
            <a:alphaModFix/>
          </a:blip>
          <a:stretch>
            <a:fillRect/>
          </a:stretch>
        </p:blipFill>
        <p:spPr>
          <a:xfrm>
            <a:off x="1437013" y="2425558"/>
            <a:ext cx="8410080" cy="34989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89"/>
          <p:cNvSpPr txBox="1"/>
          <p:nvPr>
            <p:ph idx="4294967295" type="body"/>
          </p:nvPr>
        </p:nvSpPr>
        <p:spPr>
          <a:xfrm>
            <a:off x="770050" y="1690550"/>
            <a:ext cx="9560100" cy="11103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rPr>
              <a:t>This Folium Map shows the proximity of highways, coastlines and railways near the california launch site. As you can see all of those things are fairly close by</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p:txBody>
      </p:sp>
      <p:sp>
        <p:nvSpPr>
          <p:cNvPr id="572" name="Google Shape;572;p89"/>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lang="en-US" sz="3320">
                <a:solidFill>
                  <a:srgbClr val="0B49CB"/>
                </a:solidFill>
              </a:rPr>
              <a:t>Folium Map of Proximities</a:t>
            </a:r>
            <a:endParaRPr b="0" i="0" sz="3320" u="none" cap="none" strike="noStrike">
              <a:latin typeface="Arial"/>
              <a:ea typeface="Arial"/>
              <a:cs typeface="Arial"/>
              <a:sym typeface="Arial"/>
            </a:endParaRPr>
          </a:p>
        </p:txBody>
      </p:sp>
      <p:sp>
        <p:nvSpPr>
          <p:cNvPr id="573" name="Google Shape;573;p89"/>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74" name="Google Shape;574;p89"/>
          <p:cNvPicPr preferRelativeResize="0"/>
          <p:nvPr/>
        </p:nvPicPr>
        <p:blipFill>
          <a:blip r:embed="rId4">
            <a:alphaModFix/>
          </a:blip>
          <a:stretch>
            <a:fillRect/>
          </a:stretch>
        </p:blipFill>
        <p:spPr>
          <a:xfrm>
            <a:off x="1445550" y="2464075"/>
            <a:ext cx="8209112" cy="3752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 name="Shape 578"/>
        <p:cNvGrpSpPr/>
        <p:nvPr/>
      </p:nvGrpSpPr>
      <p:grpSpPr>
        <a:xfrm>
          <a:off x="0" y="0"/>
          <a:ext cx="0" cy="0"/>
          <a:chOff x="0" y="0"/>
          <a:chExt cx="0" cy="0"/>
        </a:xfrm>
      </p:grpSpPr>
      <p:sp>
        <p:nvSpPr>
          <p:cNvPr id="579" name="Google Shape;579;p90"/>
          <p:cNvSpPr/>
          <p:nvPr/>
        </p:nvSpPr>
        <p:spPr>
          <a:xfrm>
            <a:off x="704160" y="2529720"/>
            <a:ext cx="124632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4</a:t>
            </a:r>
            <a:endParaRPr b="0" i="0" sz="1800" u="none" cap="none"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sp>
        <p:nvSpPr>
          <p:cNvPr id="584" name="Google Shape;584;p91"/>
          <p:cNvSpPr txBox="1"/>
          <p:nvPr>
            <p:ph idx="4294967295" type="body"/>
          </p:nvPr>
        </p:nvSpPr>
        <p:spPr>
          <a:xfrm>
            <a:off x="770051" y="1825557"/>
            <a:ext cx="10514100" cy="12726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This Pie chart shows that the majority of launches from all sites are failures</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p:txBody>
      </p:sp>
      <p:sp>
        <p:nvSpPr>
          <p:cNvPr id="585" name="Google Shape;585;p91"/>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lang="en-US" sz="3320">
                <a:solidFill>
                  <a:srgbClr val="0B49CB"/>
                </a:solidFill>
              </a:rPr>
              <a:t>Pie chart of Successful Launches for All Sites</a:t>
            </a:r>
            <a:endParaRPr b="0" i="0" sz="3320" u="none" cap="none" strike="noStrike">
              <a:latin typeface="Arial"/>
              <a:ea typeface="Arial"/>
              <a:cs typeface="Arial"/>
              <a:sym typeface="Arial"/>
            </a:endParaRPr>
          </a:p>
        </p:txBody>
      </p:sp>
      <p:sp>
        <p:nvSpPr>
          <p:cNvPr id="586" name="Google Shape;586;p91"/>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87" name="Google Shape;587;p91"/>
          <p:cNvPicPr preferRelativeResize="0"/>
          <p:nvPr/>
        </p:nvPicPr>
        <p:blipFill>
          <a:blip r:embed="rId4">
            <a:alphaModFix/>
          </a:blip>
          <a:stretch>
            <a:fillRect/>
          </a:stretch>
        </p:blipFill>
        <p:spPr>
          <a:xfrm>
            <a:off x="0" y="3203800"/>
            <a:ext cx="12192002" cy="3615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6"/>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1C7DDB"/>
              </a:solidFill>
              <a:latin typeface="Times New Roman"/>
              <a:ea typeface="Times New Roman"/>
              <a:cs typeface="Times New Roman"/>
              <a:sym typeface="Times New Roman"/>
            </a:endParaRPr>
          </a:p>
        </p:txBody>
      </p:sp>
      <p:sp>
        <p:nvSpPr>
          <p:cNvPr id="317" name="Google Shape;317;p56"/>
          <p:cNvSpPr/>
          <p:nvPr/>
        </p:nvSpPr>
        <p:spPr>
          <a:xfrm>
            <a:off x="828000" y="538560"/>
            <a:ext cx="105285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Introduction</a:t>
            </a:r>
            <a:endParaRPr b="0" i="0" sz="3320" u="none" cap="none" strike="noStrike">
              <a:latin typeface="Arial"/>
              <a:ea typeface="Arial"/>
              <a:cs typeface="Arial"/>
              <a:sym typeface="Arial"/>
            </a:endParaRPr>
          </a:p>
        </p:txBody>
      </p:sp>
      <p:sp>
        <p:nvSpPr>
          <p:cNvPr id="318" name="Google Shape;318;p56"/>
          <p:cNvSpPr/>
          <p:nvPr/>
        </p:nvSpPr>
        <p:spPr>
          <a:xfrm>
            <a:off x="958670" y="2521450"/>
            <a:ext cx="10497900" cy="3649800"/>
          </a:xfrm>
          <a:prstGeom prst="rect">
            <a:avLst/>
          </a:prstGeom>
          <a:noFill/>
          <a:ln>
            <a:noFill/>
          </a:ln>
        </p:spPr>
        <p:txBody>
          <a:bodyPr anchorCtr="0" anchor="t" bIns="45000" lIns="90000" spcFirstLastPara="1" rIns="90000" wrap="square" tIns="45000">
            <a:noAutofit/>
          </a:bodyPr>
          <a:lstStyle/>
          <a:p>
            <a:pPr indent="0" lvl="0" marL="457200" marR="0" rtl="0" algn="l">
              <a:lnSpc>
                <a:spcPct val="90000"/>
              </a:lnSpc>
              <a:spcBef>
                <a:spcPts val="0"/>
              </a:spcBef>
              <a:spcAft>
                <a:spcPts val="0"/>
              </a:spcAft>
              <a:buNone/>
            </a:pPr>
            <a:r>
              <a:t/>
            </a:r>
            <a:endParaRPr b="0" i="0" sz="2200" u="none" cap="none" strike="noStrike">
              <a:latin typeface="Arial"/>
              <a:ea typeface="Arial"/>
              <a:cs typeface="Arial"/>
              <a:sym typeface="Arial"/>
            </a:endParaRPr>
          </a:p>
          <a:p>
            <a:pPr indent="-228600" lvl="0" marL="228600" marR="0" rtl="0" algn="l">
              <a:lnSpc>
                <a:spcPct val="9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Reusing first stage rockets saves a lot of money</a:t>
            </a:r>
            <a:endParaRPr b="0" i="0" sz="2200" u="none" cap="none" strike="noStrike">
              <a:latin typeface="Arial"/>
              <a:ea typeface="Arial"/>
              <a:cs typeface="Arial"/>
              <a:sym typeface="Arial"/>
            </a:endParaRPr>
          </a:p>
          <a:p>
            <a:pPr indent="-228600" lvl="0" marL="228600" marR="0" rtl="0" algn="l">
              <a:lnSpc>
                <a:spcPct val="9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Determin</a:t>
            </a:r>
            <a:r>
              <a:rPr lang="en-US" sz="2200">
                <a:solidFill>
                  <a:srgbClr val="292929"/>
                </a:solidFill>
              </a:rPr>
              <a:t>ing if a spaceX rocket will or will not land will determine how much more or less expensive that launch is</a:t>
            </a:r>
            <a:endParaRPr b="0" i="0" sz="2200" u="none" cap="none" strike="noStrike">
              <a:latin typeface="Arial"/>
              <a:ea typeface="Arial"/>
              <a:cs typeface="Arial"/>
              <a:sym typeface="Arial"/>
            </a:endParaRPr>
          </a:p>
          <a:p>
            <a:pPr indent="-228600" lvl="0" marL="228600" marR="0" rtl="0" algn="l">
              <a:lnSpc>
                <a:spcPct val="9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What features are the biggest influence on a successful recovery?</a:t>
            </a:r>
            <a:endParaRPr b="0" i="0" sz="2200" u="none" cap="none" strike="noStrike">
              <a:solidFill>
                <a:srgbClr val="292929"/>
              </a:solidFill>
              <a:latin typeface="Arial"/>
              <a:ea typeface="Arial"/>
              <a:cs typeface="Arial"/>
              <a:sym typeface="Arial"/>
            </a:endParaRPr>
          </a:p>
          <a:p>
            <a:pPr indent="-228600" lvl="0" marL="228600" marR="0" rtl="0" algn="l">
              <a:lnSpc>
                <a:spcPct val="90000"/>
              </a:lnSpc>
              <a:spcBef>
                <a:spcPts val="1400"/>
              </a:spcBef>
              <a:spcAft>
                <a:spcPts val="0"/>
              </a:spcAft>
              <a:buClr>
                <a:srgbClr val="292929"/>
              </a:buClr>
              <a:buSzPts val="2200"/>
              <a:buChar char="•"/>
            </a:pPr>
            <a:r>
              <a:rPr lang="en-US" sz="2200">
                <a:solidFill>
                  <a:srgbClr val="292929"/>
                </a:solidFill>
              </a:rPr>
              <a:t>What level of accuracy can we expect to predict for any given launch?</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92"/>
          <p:cNvSpPr txBox="1"/>
          <p:nvPr>
            <p:ph idx="4294967295" type="body"/>
          </p:nvPr>
        </p:nvSpPr>
        <p:spPr>
          <a:xfrm>
            <a:off x="734040" y="1825560"/>
            <a:ext cx="10550160" cy="434988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1400"/>
              </a:spcBef>
              <a:spcAft>
                <a:spcPts val="0"/>
              </a:spcAft>
              <a:buClr>
                <a:srgbClr val="292929"/>
              </a:buClr>
              <a:buSzPts val="2200"/>
              <a:buFont typeface="Arial"/>
              <a:buNone/>
            </a:pPr>
            <a:r>
              <a:rPr lang="en-US" sz="2200">
                <a:solidFill>
                  <a:srgbClr val="292929"/>
                </a:solidFill>
              </a:rPr>
              <a:t>This pie chart shows that there is a significantly larger amount of success than failures from KSC LC-39A than from other locations or the average.</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Explain the important elements and findings on the screenshot</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latin typeface="Arial"/>
              <a:ea typeface="Arial"/>
              <a:cs typeface="Arial"/>
              <a:sym typeface="Arial"/>
            </a:endParaRPr>
          </a:p>
        </p:txBody>
      </p:sp>
      <p:sp>
        <p:nvSpPr>
          <p:cNvPr id="593" name="Google Shape;593;p92"/>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lang="en-US" sz="3320">
                <a:solidFill>
                  <a:srgbClr val="0B49CB"/>
                </a:solidFill>
              </a:rPr>
              <a:t>Pie chart of launch site with highest </a:t>
            </a:r>
            <a:r>
              <a:rPr lang="en-US" sz="3320">
                <a:solidFill>
                  <a:srgbClr val="0B49CB"/>
                </a:solidFill>
              </a:rPr>
              <a:t>launch</a:t>
            </a:r>
            <a:r>
              <a:rPr lang="en-US" sz="3320">
                <a:solidFill>
                  <a:srgbClr val="0B49CB"/>
                </a:solidFill>
              </a:rPr>
              <a:t> </a:t>
            </a:r>
            <a:r>
              <a:rPr lang="en-US" sz="3320">
                <a:solidFill>
                  <a:srgbClr val="0B49CB"/>
                </a:solidFill>
              </a:rPr>
              <a:t>success</a:t>
            </a:r>
            <a:r>
              <a:rPr lang="en-US" sz="3320">
                <a:solidFill>
                  <a:srgbClr val="0B49CB"/>
                </a:solidFill>
              </a:rPr>
              <a:t> ratio</a:t>
            </a:r>
            <a:endParaRPr b="0" i="0" sz="3320" u="none" cap="none" strike="noStrike">
              <a:latin typeface="Arial"/>
              <a:ea typeface="Arial"/>
              <a:cs typeface="Arial"/>
              <a:sym typeface="Arial"/>
            </a:endParaRPr>
          </a:p>
        </p:txBody>
      </p:sp>
      <p:sp>
        <p:nvSpPr>
          <p:cNvPr id="594" name="Google Shape;594;p92"/>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95" name="Google Shape;595;p92"/>
          <p:cNvPicPr preferRelativeResize="0"/>
          <p:nvPr/>
        </p:nvPicPr>
        <p:blipFill>
          <a:blip r:embed="rId4">
            <a:alphaModFix/>
          </a:blip>
          <a:stretch>
            <a:fillRect/>
          </a:stretch>
        </p:blipFill>
        <p:spPr>
          <a:xfrm>
            <a:off x="76750" y="2866725"/>
            <a:ext cx="12192002" cy="36156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9" name="Shape 599"/>
        <p:cNvGrpSpPr/>
        <p:nvPr/>
      </p:nvGrpSpPr>
      <p:grpSpPr>
        <a:xfrm>
          <a:off x="0" y="0"/>
          <a:ext cx="0" cy="0"/>
          <a:chOff x="0" y="0"/>
          <a:chExt cx="0" cy="0"/>
        </a:xfrm>
      </p:grpSpPr>
      <p:sp>
        <p:nvSpPr>
          <p:cNvPr id="600" name="Google Shape;600;p93"/>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lang="en-US" sz="3320">
                <a:solidFill>
                  <a:srgbClr val="0B49CB"/>
                </a:solidFill>
              </a:rPr>
              <a:t>Payload vs Launch Outcome Scatter Plots</a:t>
            </a:r>
            <a:endParaRPr b="0" i="0" sz="3320" u="none" cap="none" strike="noStrike">
              <a:latin typeface="Arial"/>
              <a:ea typeface="Arial"/>
              <a:cs typeface="Arial"/>
              <a:sym typeface="Arial"/>
            </a:endParaRPr>
          </a:p>
        </p:txBody>
      </p:sp>
      <p:sp>
        <p:nvSpPr>
          <p:cNvPr id="601" name="Google Shape;601;p93"/>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602" name="Google Shape;602;p93"/>
          <p:cNvPicPr preferRelativeResize="0"/>
          <p:nvPr/>
        </p:nvPicPr>
        <p:blipFill>
          <a:blip r:embed="rId4">
            <a:alphaModFix/>
          </a:blip>
          <a:stretch>
            <a:fillRect/>
          </a:stretch>
        </p:blipFill>
        <p:spPr>
          <a:xfrm>
            <a:off x="770038" y="4029750"/>
            <a:ext cx="8602026" cy="2562226"/>
          </a:xfrm>
          <a:prstGeom prst="rect">
            <a:avLst/>
          </a:prstGeom>
          <a:noFill/>
          <a:ln>
            <a:noFill/>
          </a:ln>
        </p:spPr>
      </p:pic>
      <p:pic>
        <p:nvPicPr>
          <p:cNvPr id="603" name="Google Shape;603;p93"/>
          <p:cNvPicPr preferRelativeResize="0"/>
          <p:nvPr/>
        </p:nvPicPr>
        <p:blipFill>
          <a:blip r:embed="rId5">
            <a:alphaModFix/>
          </a:blip>
          <a:stretch>
            <a:fillRect/>
          </a:stretch>
        </p:blipFill>
        <p:spPr>
          <a:xfrm>
            <a:off x="722100" y="1467525"/>
            <a:ext cx="8602090" cy="2562226"/>
          </a:xfrm>
          <a:prstGeom prst="rect">
            <a:avLst/>
          </a:prstGeom>
          <a:noFill/>
          <a:ln>
            <a:noFill/>
          </a:ln>
        </p:spPr>
      </p:pic>
      <p:sp>
        <p:nvSpPr>
          <p:cNvPr id="604" name="Google Shape;604;p93"/>
          <p:cNvSpPr txBox="1"/>
          <p:nvPr/>
        </p:nvSpPr>
        <p:spPr>
          <a:xfrm>
            <a:off x="9821800" y="1467525"/>
            <a:ext cx="1937400" cy="17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In the high end of payload Mass, the failure rate goes up and only B4 boosters have been used for the highest weight payloads</a:t>
            </a:r>
            <a:endParaRPr sz="1600"/>
          </a:p>
        </p:txBody>
      </p:sp>
      <p:sp>
        <p:nvSpPr>
          <p:cNvPr id="605" name="Google Shape;605;p93"/>
          <p:cNvSpPr txBox="1"/>
          <p:nvPr/>
        </p:nvSpPr>
        <p:spPr>
          <a:xfrm>
            <a:off x="9821800" y="3785000"/>
            <a:ext cx="1937400" cy="16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At the low end FT boosters tend to have the highest success rate and 1.0 boosters have no successes</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9" name="Shape 609"/>
        <p:cNvGrpSpPr/>
        <p:nvPr/>
      </p:nvGrpSpPr>
      <p:grpSpPr>
        <a:xfrm>
          <a:off x="0" y="0"/>
          <a:ext cx="0" cy="0"/>
          <a:chOff x="0" y="0"/>
          <a:chExt cx="0" cy="0"/>
        </a:xfrm>
      </p:grpSpPr>
      <p:sp>
        <p:nvSpPr>
          <p:cNvPr id="610" name="Google Shape;610;p94"/>
          <p:cNvSpPr/>
          <p:nvPr/>
        </p:nvSpPr>
        <p:spPr>
          <a:xfrm>
            <a:off x="704160" y="2529720"/>
            <a:ext cx="124632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5</a:t>
            </a:r>
            <a:endParaRPr b="0" i="0" sz="1800" u="none" cap="none" strike="noStrike">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4" name="Shape 614"/>
        <p:cNvGrpSpPr/>
        <p:nvPr/>
      </p:nvGrpSpPr>
      <p:grpSpPr>
        <a:xfrm>
          <a:off x="0" y="0"/>
          <a:ext cx="0" cy="0"/>
          <a:chOff x="0" y="0"/>
          <a:chExt cx="0" cy="0"/>
        </a:xfrm>
      </p:grpSpPr>
      <p:sp>
        <p:nvSpPr>
          <p:cNvPr id="615" name="Google Shape;615;p95"/>
          <p:cNvSpPr txBox="1"/>
          <p:nvPr>
            <p:ph idx="4294967295" type="body"/>
          </p:nvPr>
        </p:nvSpPr>
        <p:spPr>
          <a:xfrm>
            <a:off x="568615" y="1706215"/>
            <a:ext cx="5324400" cy="38103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1400"/>
              </a:spcBef>
              <a:spcAft>
                <a:spcPts val="0"/>
              </a:spcAft>
              <a:buNone/>
            </a:pPr>
            <a:r>
              <a:rPr lang="en-US" sz="2200">
                <a:solidFill>
                  <a:srgbClr val="292929"/>
                </a:solidFill>
              </a:rPr>
              <a:t>The Decision Tree has the best Accuracy between all classification models tested at:</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87.67% Accuracy</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616" name="Google Shape;616;p95"/>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Classification Accuracy</a:t>
            </a:r>
            <a:endParaRPr b="0" i="0" sz="3320" u="none" cap="none" strike="noStrike">
              <a:latin typeface="Arial"/>
              <a:ea typeface="Arial"/>
              <a:cs typeface="Arial"/>
              <a:sym typeface="Arial"/>
            </a:endParaRPr>
          </a:p>
        </p:txBody>
      </p:sp>
      <p:sp>
        <p:nvSpPr>
          <p:cNvPr id="617" name="Google Shape;617;p95"/>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618" name="Google Shape;618;p95"/>
          <p:cNvPicPr preferRelativeResize="0"/>
          <p:nvPr/>
        </p:nvPicPr>
        <p:blipFill>
          <a:blip r:embed="rId4">
            <a:alphaModFix/>
          </a:blip>
          <a:stretch>
            <a:fillRect/>
          </a:stretch>
        </p:blipFill>
        <p:spPr>
          <a:xfrm>
            <a:off x="5836540" y="1706232"/>
            <a:ext cx="5792759" cy="34455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2" name="Shape 622"/>
        <p:cNvGrpSpPr/>
        <p:nvPr/>
      </p:nvGrpSpPr>
      <p:grpSpPr>
        <a:xfrm>
          <a:off x="0" y="0"/>
          <a:ext cx="0" cy="0"/>
          <a:chOff x="0" y="0"/>
          <a:chExt cx="0" cy="0"/>
        </a:xfrm>
      </p:grpSpPr>
      <p:sp>
        <p:nvSpPr>
          <p:cNvPr id="623" name="Google Shape;623;p96"/>
          <p:cNvSpPr txBox="1"/>
          <p:nvPr>
            <p:ph idx="4294967295" type="body"/>
          </p:nvPr>
        </p:nvSpPr>
        <p:spPr>
          <a:xfrm>
            <a:off x="539850" y="1872125"/>
            <a:ext cx="5618100" cy="3810300"/>
          </a:xfrm>
          <a:prstGeom prst="rect">
            <a:avLst/>
          </a:prstGeom>
          <a:noFill/>
          <a:ln>
            <a:noFill/>
          </a:ln>
        </p:spPr>
        <p:txBody>
          <a:bodyPr anchorCtr="0" anchor="t" bIns="45000" lIns="90000" spcFirstLastPara="1" rIns="90000" wrap="square" tIns="45000">
            <a:normAutofit/>
          </a:bodyPr>
          <a:lstStyle/>
          <a:p>
            <a:pPr indent="-254000" lvl="0" marL="228600" marR="0" rtl="0" algn="l">
              <a:lnSpc>
                <a:spcPct val="100000"/>
              </a:lnSpc>
              <a:spcBef>
                <a:spcPts val="0"/>
              </a:spcBef>
              <a:spcAft>
                <a:spcPts val="0"/>
              </a:spcAft>
              <a:buClr>
                <a:srgbClr val="292929"/>
              </a:buClr>
              <a:buSzPts val="2600"/>
              <a:buFont typeface="Arial"/>
              <a:buChar char="•"/>
            </a:pPr>
            <a:r>
              <a:rPr lang="en-US" sz="2600">
                <a:solidFill>
                  <a:srgbClr val="292929"/>
                </a:solidFill>
              </a:rPr>
              <a:t>The Confusion Matrix of the Decision Tree using the testing data. </a:t>
            </a:r>
            <a:endParaRPr sz="2600">
              <a:solidFill>
                <a:srgbClr val="292929"/>
              </a:solidFill>
            </a:endParaRPr>
          </a:p>
          <a:p>
            <a:pPr indent="0" lvl="0" marL="0" marR="0" rtl="0" algn="l">
              <a:lnSpc>
                <a:spcPct val="100000"/>
              </a:lnSpc>
              <a:spcBef>
                <a:spcPts val="0"/>
              </a:spcBef>
              <a:spcAft>
                <a:spcPts val="0"/>
              </a:spcAft>
              <a:buNone/>
            </a:pPr>
            <a:r>
              <a:t/>
            </a:r>
            <a:endParaRPr sz="2600">
              <a:solidFill>
                <a:srgbClr val="292929"/>
              </a:solidFill>
            </a:endParaRPr>
          </a:p>
          <a:p>
            <a:pPr indent="0" lvl="0" marL="0" marR="0" rtl="0" algn="l">
              <a:lnSpc>
                <a:spcPct val="100000"/>
              </a:lnSpc>
              <a:spcBef>
                <a:spcPts val="0"/>
              </a:spcBef>
              <a:spcAft>
                <a:spcPts val="0"/>
              </a:spcAft>
              <a:buNone/>
            </a:pPr>
            <a:r>
              <a:t/>
            </a:r>
            <a:endParaRPr sz="2600">
              <a:solidFill>
                <a:srgbClr val="292929"/>
              </a:solidFill>
            </a:endParaRPr>
          </a:p>
          <a:p>
            <a:pPr indent="0" lvl="0" marL="0" marR="0" rtl="0" algn="l">
              <a:lnSpc>
                <a:spcPct val="100000"/>
              </a:lnSpc>
              <a:spcBef>
                <a:spcPts val="0"/>
              </a:spcBef>
              <a:spcAft>
                <a:spcPts val="0"/>
              </a:spcAft>
              <a:buNone/>
            </a:pPr>
            <a:r>
              <a:t/>
            </a:r>
            <a:endParaRPr sz="2600">
              <a:solidFill>
                <a:srgbClr val="292929"/>
              </a:solidFill>
            </a:endParaRPr>
          </a:p>
          <a:p>
            <a:pPr indent="-254000" lvl="0" marL="228600" marR="0" rtl="0" algn="l">
              <a:lnSpc>
                <a:spcPct val="100000"/>
              </a:lnSpc>
              <a:spcBef>
                <a:spcPts val="0"/>
              </a:spcBef>
              <a:spcAft>
                <a:spcPts val="0"/>
              </a:spcAft>
              <a:buClr>
                <a:srgbClr val="292929"/>
              </a:buClr>
              <a:buSzPts val="2600"/>
              <a:buChar char="•"/>
            </a:pPr>
            <a:r>
              <a:rPr lang="en-US" sz="2600">
                <a:solidFill>
                  <a:srgbClr val="292929"/>
                </a:solidFill>
              </a:rPr>
              <a:t>Only one classification was incorrectly classified predicting that it did not land when in fact it did.</a:t>
            </a:r>
            <a:endParaRPr sz="2600">
              <a:solidFill>
                <a:srgbClr val="292929"/>
              </a:solidFill>
            </a:endParaRPr>
          </a:p>
        </p:txBody>
      </p:sp>
      <p:sp>
        <p:nvSpPr>
          <p:cNvPr id="624" name="Google Shape;624;p96"/>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Confusion Matrix</a:t>
            </a:r>
            <a:endParaRPr b="0" i="0" sz="3320" u="none" cap="none" strike="noStrike">
              <a:latin typeface="Arial"/>
              <a:ea typeface="Arial"/>
              <a:cs typeface="Arial"/>
              <a:sym typeface="Arial"/>
            </a:endParaRPr>
          </a:p>
        </p:txBody>
      </p:sp>
      <p:sp>
        <p:nvSpPr>
          <p:cNvPr id="625" name="Google Shape;625;p96"/>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626" name="Google Shape;626;p96"/>
          <p:cNvPicPr preferRelativeResize="0"/>
          <p:nvPr/>
        </p:nvPicPr>
        <p:blipFill>
          <a:blip r:embed="rId4">
            <a:alphaModFix/>
          </a:blip>
          <a:stretch>
            <a:fillRect/>
          </a:stretch>
        </p:blipFill>
        <p:spPr>
          <a:xfrm>
            <a:off x="6291000" y="1476025"/>
            <a:ext cx="5048250" cy="4333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0" name="Shape 630"/>
        <p:cNvGrpSpPr/>
        <p:nvPr/>
      </p:nvGrpSpPr>
      <p:grpSpPr>
        <a:xfrm>
          <a:off x="0" y="0"/>
          <a:ext cx="0" cy="0"/>
          <a:chOff x="0" y="0"/>
          <a:chExt cx="0" cy="0"/>
        </a:xfrm>
      </p:grpSpPr>
      <p:sp>
        <p:nvSpPr>
          <p:cNvPr id="631" name="Google Shape;631;p97"/>
          <p:cNvSpPr txBox="1"/>
          <p:nvPr>
            <p:ph idx="4294967295" type="body"/>
          </p:nvPr>
        </p:nvSpPr>
        <p:spPr>
          <a:xfrm>
            <a:off x="770058" y="1874875"/>
            <a:ext cx="10404300" cy="4350000"/>
          </a:xfrm>
          <a:prstGeom prst="rect">
            <a:avLst/>
          </a:prstGeom>
          <a:noFill/>
          <a:ln>
            <a:noFill/>
          </a:ln>
        </p:spPr>
        <p:txBody>
          <a:bodyPr anchorCtr="0" anchor="t" bIns="45000" lIns="90000" spcFirstLastPara="1" rIns="90000" wrap="square" tIns="45000">
            <a:normAutofit/>
          </a:bodyPr>
          <a:lstStyle/>
          <a:p>
            <a:pPr indent="-368300" lvl="0" marL="457200" marR="0" rtl="0" algn="l">
              <a:lnSpc>
                <a:spcPct val="100000"/>
              </a:lnSpc>
              <a:spcBef>
                <a:spcPts val="1400"/>
              </a:spcBef>
              <a:spcAft>
                <a:spcPts val="0"/>
              </a:spcAft>
              <a:buSzPts val="2200"/>
              <a:buChar char="❏"/>
            </a:pPr>
            <a:r>
              <a:rPr lang="en-US" sz="2200">
                <a:solidFill>
                  <a:srgbClr val="292929"/>
                </a:solidFill>
              </a:rPr>
              <a:t>There are several key fields that play a large role in determining </a:t>
            </a:r>
            <a:r>
              <a:rPr lang="en-US" sz="2200">
                <a:solidFill>
                  <a:srgbClr val="292929"/>
                </a:solidFill>
              </a:rPr>
              <a:t>whether</a:t>
            </a:r>
            <a:r>
              <a:rPr lang="en-US" sz="2200">
                <a:solidFill>
                  <a:srgbClr val="292929"/>
                </a:solidFill>
              </a:rPr>
              <a:t> or not a launch will be successful: </a:t>
            </a:r>
            <a:endParaRPr sz="2200">
              <a:solidFill>
                <a:srgbClr val="292929"/>
              </a:solidFill>
            </a:endParaRPr>
          </a:p>
          <a:p>
            <a:pPr indent="-368300" lvl="0" marL="3200400" marR="0" rtl="0" algn="l">
              <a:lnSpc>
                <a:spcPct val="100000"/>
              </a:lnSpc>
              <a:spcBef>
                <a:spcPts val="0"/>
              </a:spcBef>
              <a:spcAft>
                <a:spcPts val="0"/>
              </a:spcAft>
              <a:buClr>
                <a:srgbClr val="292929"/>
              </a:buClr>
              <a:buSzPts val="2200"/>
              <a:buChar char="-"/>
            </a:pPr>
            <a:r>
              <a:rPr lang="en-US" sz="2200">
                <a:solidFill>
                  <a:srgbClr val="292929"/>
                </a:solidFill>
              </a:rPr>
              <a:t>'FlightNumber', 'PayloadMass', 'Orbit', 'LaunchSite', 'Flights', 'GridFins', 'Reused', 'Legs', 'LandingPad', 'Block', 'ReusedCount', 'Serial'</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The best classification model tested was the Decision Tree Classifier with 87.67% accuracy</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SpaceX has been trending towards more successful launches as time goes on</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sz="2200">
              <a:solidFill>
                <a:srgbClr val="292929"/>
              </a:solidFill>
            </a:endParaRPr>
          </a:p>
          <a:p>
            <a:pPr indent="0" lvl="0" marL="0" marR="0" rtl="0" algn="l">
              <a:lnSpc>
                <a:spcPct val="100000"/>
              </a:lnSpc>
              <a:spcBef>
                <a:spcPts val="1400"/>
              </a:spcBef>
              <a:spcAft>
                <a:spcPts val="0"/>
              </a:spcAft>
              <a:buClr>
                <a:srgbClr val="292929"/>
              </a:buClr>
              <a:buSzPts val="2200"/>
              <a:buFont typeface="Arial"/>
              <a:buNone/>
            </a:pPr>
            <a:r>
              <a:t/>
            </a:r>
            <a:endParaRPr b="0" i="0" sz="2200" u="none" cap="none" strike="noStrike">
              <a:latin typeface="Arial"/>
              <a:ea typeface="Arial"/>
              <a:cs typeface="Arial"/>
              <a:sym typeface="Arial"/>
            </a:endParaRPr>
          </a:p>
        </p:txBody>
      </p:sp>
      <p:sp>
        <p:nvSpPr>
          <p:cNvPr id="632" name="Google Shape;632;p97"/>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Conclusions</a:t>
            </a:r>
            <a:endParaRPr b="0" i="0" sz="3320" u="none" cap="none" strike="noStrike">
              <a:latin typeface="Arial"/>
              <a:ea typeface="Arial"/>
              <a:cs typeface="Arial"/>
              <a:sym typeface="Arial"/>
            </a:endParaRPr>
          </a:p>
        </p:txBody>
      </p:sp>
      <p:sp>
        <p:nvSpPr>
          <p:cNvPr id="633" name="Google Shape;633;p97"/>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8" name="Shape 638"/>
        <p:cNvGrpSpPr/>
        <p:nvPr/>
      </p:nvGrpSpPr>
      <p:grpSpPr>
        <a:xfrm>
          <a:off x="0" y="0"/>
          <a:ext cx="0" cy="0"/>
          <a:chOff x="0" y="0"/>
          <a:chExt cx="0" cy="0"/>
        </a:xfrm>
      </p:grpSpPr>
      <p:sp>
        <p:nvSpPr>
          <p:cNvPr id="639" name="Google Shape;639;p98"/>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Appendix</a:t>
            </a:r>
            <a:endParaRPr b="0" i="0" sz="3320" u="none" cap="none" strike="noStrike">
              <a:latin typeface="Arial"/>
              <a:ea typeface="Arial"/>
              <a:cs typeface="Arial"/>
              <a:sym typeface="Arial"/>
            </a:endParaRPr>
          </a:p>
        </p:txBody>
      </p:sp>
      <p:sp>
        <p:nvSpPr>
          <p:cNvPr id="640" name="Google Shape;640;p98"/>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641" name="Google Shape;641;p98"/>
          <p:cNvPicPr preferRelativeResize="0"/>
          <p:nvPr/>
        </p:nvPicPr>
        <p:blipFill>
          <a:blip r:embed="rId4">
            <a:alphaModFix/>
          </a:blip>
          <a:stretch>
            <a:fillRect/>
          </a:stretch>
        </p:blipFill>
        <p:spPr>
          <a:xfrm>
            <a:off x="770050" y="1290676"/>
            <a:ext cx="7546076" cy="3169575"/>
          </a:xfrm>
          <a:prstGeom prst="rect">
            <a:avLst/>
          </a:prstGeom>
          <a:noFill/>
          <a:ln>
            <a:noFill/>
          </a:ln>
        </p:spPr>
      </p:pic>
      <p:pic>
        <p:nvPicPr>
          <p:cNvPr id="642" name="Google Shape;642;p98"/>
          <p:cNvPicPr preferRelativeResize="0"/>
          <p:nvPr/>
        </p:nvPicPr>
        <p:blipFill>
          <a:blip r:embed="rId5">
            <a:alphaModFix/>
          </a:blip>
          <a:stretch>
            <a:fillRect/>
          </a:stretch>
        </p:blipFill>
        <p:spPr>
          <a:xfrm>
            <a:off x="770050" y="4607250"/>
            <a:ext cx="6440963" cy="2040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7"/>
          <p:cNvSpPr txBox="1"/>
          <p:nvPr>
            <p:ph idx="12" type="sldNum"/>
          </p:nvPr>
        </p:nvSpPr>
        <p:spPr>
          <a:xfrm>
            <a:off x="9448920" y="6356520"/>
            <a:ext cx="2741760" cy="3636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1C7DDB"/>
              </a:solidFill>
              <a:latin typeface="Times New Roman"/>
              <a:ea typeface="Times New Roman"/>
              <a:cs typeface="Times New Roman"/>
              <a:sym typeface="Times New Roman"/>
            </a:endParaRPr>
          </a:p>
        </p:txBody>
      </p:sp>
      <p:sp>
        <p:nvSpPr>
          <p:cNvPr id="324" name="Google Shape;324;p57"/>
          <p:cNvSpPr/>
          <p:nvPr/>
        </p:nvSpPr>
        <p:spPr>
          <a:xfrm>
            <a:off x="671400" y="2812680"/>
            <a:ext cx="1246320" cy="36396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1</a:t>
            </a:r>
            <a:endParaRPr b="0" i="0" sz="18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58"/>
          <p:cNvSpPr/>
          <p:nvPr/>
        </p:nvSpPr>
        <p:spPr>
          <a:xfrm>
            <a:off x="770040" y="1302585"/>
            <a:ext cx="10103400" cy="5210400"/>
          </a:xfrm>
          <a:prstGeom prst="rect">
            <a:avLst/>
          </a:prstGeom>
          <a:noFill/>
          <a:ln>
            <a:noFill/>
          </a:ln>
        </p:spPr>
        <p:txBody>
          <a:bodyPr anchorCtr="0" anchor="t" bIns="45000" lIns="90000" spcFirstLastPara="1" rIns="90000" wrap="square" tIns="45000">
            <a:noAutofit/>
          </a:bodyPr>
          <a:lstStyle/>
          <a:p>
            <a:pPr indent="0" lvl="0" marL="0" marR="0" rtl="0" algn="l">
              <a:lnSpc>
                <a:spcPct val="120000"/>
              </a:lnSpc>
              <a:spcBef>
                <a:spcPts val="0"/>
              </a:spcBef>
              <a:spcAft>
                <a:spcPts val="0"/>
              </a:spcAft>
              <a:buClr>
                <a:srgbClr val="0B49CB"/>
              </a:buClr>
              <a:buSzPts val="2376"/>
              <a:buFont typeface="Arial"/>
              <a:buNone/>
            </a:pPr>
            <a:r>
              <a:rPr b="0" i="0" lang="en-US" sz="2376" u="none" cap="none" strike="noStrike">
                <a:solidFill>
                  <a:srgbClr val="0B49CB"/>
                </a:solidFill>
                <a:latin typeface="Arial"/>
                <a:ea typeface="Arial"/>
                <a:cs typeface="Arial"/>
                <a:sym typeface="Arial"/>
              </a:rPr>
              <a:t>Executive Summary</a:t>
            </a:r>
            <a:endParaRPr b="0" i="0" sz="2376" u="none" cap="none" strike="noStrike">
              <a:latin typeface="Arial"/>
              <a:ea typeface="Arial"/>
              <a:cs typeface="Arial"/>
              <a:sym typeface="Arial"/>
            </a:endParaRPr>
          </a:p>
          <a:p>
            <a:pPr indent="-215900" lvl="0" marL="228600" marR="0" rtl="0" algn="l">
              <a:lnSpc>
                <a:spcPct val="120000"/>
              </a:lnSpc>
              <a:spcBef>
                <a:spcPts val="1400"/>
              </a:spcBef>
              <a:spcAft>
                <a:spcPts val="0"/>
              </a:spcAft>
              <a:buClr>
                <a:srgbClr val="292929"/>
              </a:buClr>
              <a:buSzPts val="2176"/>
              <a:buFont typeface="Arial"/>
              <a:buChar char="•"/>
            </a:pPr>
            <a:r>
              <a:rPr b="0" i="0" lang="en-US" sz="2176" u="none" cap="none" strike="noStrike">
                <a:solidFill>
                  <a:srgbClr val="292929"/>
                </a:solidFill>
                <a:latin typeface="Arial"/>
                <a:ea typeface="Arial"/>
                <a:cs typeface="Arial"/>
                <a:sym typeface="Arial"/>
              </a:rPr>
              <a:t>Data collection methodology:</a:t>
            </a:r>
            <a:endParaRPr b="0" i="0" sz="2176" u="none" cap="none" strike="noStrike">
              <a:latin typeface="Arial"/>
              <a:ea typeface="Arial"/>
              <a:cs typeface="Arial"/>
              <a:sym typeface="Arial"/>
            </a:endParaRPr>
          </a:p>
          <a:p>
            <a:pPr indent="-215900" lvl="1" marL="685800" marR="0" rtl="0" algn="l">
              <a:lnSpc>
                <a:spcPct val="120000"/>
              </a:lnSpc>
              <a:spcBef>
                <a:spcPts val="1400"/>
              </a:spcBef>
              <a:spcAft>
                <a:spcPts val="0"/>
              </a:spcAft>
              <a:buClr>
                <a:srgbClr val="767171"/>
              </a:buClr>
              <a:buSzPts val="1852"/>
              <a:buFont typeface="Arial"/>
              <a:buChar char="•"/>
            </a:pPr>
            <a:r>
              <a:rPr b="0" i="0" lang="en-US" sz="1852" u="none" cap="none" strike="noStrike">
                <a:solidFill>
                  <a:srgbClr val="767171"/>
                </a:solidFill>
                <a:latin typeface="Arial"/>
                <a:ea typeface="Arial"/>
                <a:cs typeface="Arial"/>
                <a:sym typeface="Arial"/>
              </a:rPr>
              <a:t>Collected using the SpaceX API and web-scraping wikipedia</a:t>
            </a:r>
            <a:endParaRPr b="0" i="0" sz="1852" u="none" cap="none" strike="noStrike">
              <a:latin typeface="Arial"/>
              <a:ea typeface="Arial"/>
              <a:cs typeface="Arial"/>
              <a:sym typeface="Arial"/>
            </a:endParaRPr>
          </a:p>
          <a:p>
            <a:pPr indent="-215900" lvl="0" marL="228600" marR="0" rtl="0" algn="l">
              <a:lnSpc>
                <a:spcPct val="120000"/>
              </a:lnSpc>
              <a:spcBef>
                <a:spcPts val="1400"/>
              </a:spcBef>
              <a:spcAft>
                <a:spcPts val="0"/>
              </a:spcAft>
              <a:buClr>
                <a:srgbClr val="292929"/>
              </a:buClr>
              <a:buSzPts val="2176"/>
              <a:buFont typeface="Arial"/>
              <a:buChar char="•"/>
            </a:pPr>
            <a:r>
              <a:rPr b="0" i="0" lang="en-US" sz="2176" u="none" cap="none" strike="noStrike">
                <a:solidFill>
                  <a:srgbClr val="292929"/>
                </a:solidFill>
                <a:latin typeface="Arial"/>
                <a:ea typeface="Arial"/>
                <a:cs typeface="Arial"/>
                <a:sym typeface="Arial"/>
              </a:rPr>
              <a:t>Perform data wrangling</a:t>
            </a:r>
            <a:endParaRPr b="0" i="0" sz="2176" u="none" cap="none" strike="noStrike">
              <a:latin typeface="Arial"/>
              <a:ea typeface="Arial"/>
              <a:cs typeface="Arial"/>
              <a:sym typeface="Arial"/>
            </a:endParaRPr>
          </a:p>
          <a:p>
            <a:pPr indent="-215900" lvl="1" marL="685800" marR="0" rtl="0" algn="l">
              <a:lnSpc>
                <a:spcPct val="120000"/>
              </a:lnSpc>
              <a:spcBef>
                <a:spcPts val="1400"/>
              </a:spcBef>
              <a:spcAft>
                <a:spcPts val="0"/>
              </a:spcAft>
              <a:buClr>
                <a:srgbClr val="767171"/>
              </a:buClr>
              <a:buSzPts val="1852"/>
              <a:buFont typeface="Arial"/>
              <a:buChar char="•"/>
            </a:pPr>
            <a:r>
              <a:rPr b="0" i="0" lang="en-US" sz="1852" u="none" cap="none" strike="noStrike">
                <a:solidFill>
                  <a:srgbClr val="767171"/>
                </a:solidFill>
                <a:latin typeface="Arial"/>
                <a:ea typeface="Arial"/>
                <a:cs typeface="Arial"/>
                <a:sym typeface="Arial"/>
              </a:rPr>
              <a:t>Processed using Python and Pandas</a:t>
            </a:r>
            <a:endParaRPr b="0" i="0" sz="1852" u="none" cap="none" strike="noStrike">
              <a:latin typeface="Arial"/>
              <a:ea typeface="Arial"/>
              <a:cs typeface="Arial"/>
              <a:sym typeface="Arial"/>
            </a:endParaRPr>
          </a:p>
          <a:p>
            <a:pPr indent="-215900" lvl="0" marL="228600" marR="0" rtl="0" algn="l">
              <a:lnSpc>
                <a:spcPct val="120000"/>
              </a:lnSpc>
              <a:spcBef>
                <a:spcPts val="1400"/>
              </a:spcBef>
              <a:spcAft>
                <a:spcPts val="0"/>
              </a:spcAft>
              <a:buClr>
                <a:srgbClr val="292929"/>
              </a:buClr>
              <a:buSzPts val="2176"/>
              <a:buFont typeface="Arial"/>
              <a:buChar char="•"/>
            </a:pPr>
            <a:r>
              <a:rPr b="0" i="0" lang="en-US" sz="2176" u="none" cap="none" strike="noStrike">
                <a:solidFill>
                  <a:srgbClr val="292929"/>
                </a:solidFill>
                <a:latin typeface="Arial"/>
                <a:ea typeface="Arial"/>
                <a:cs typeface="Arial"/>
                <a:sym typeface="Arial"/>
              </a:rPr>
              <a:t>Perform exploratory data analysis (EDA) using visualization and SQL</a:t>
            </a:r>
            <a:endParaRPr b="0" i="0" sz="2176" u="none" cap="none" strike="noStrike">
              <a:latin typeface="Arial"/>
              <a:ea typeface="Arial"/>
              <a:cs typeface="Arial"/>
              <a:sym typeface="Arial"/>
            </a:endParaRPr>
          </a:p>
          <a:p>
            <a:pPr indent="-215900" lvl="0" marL="228600" marR="0" rtl="0" algn="l">
              <a:lnSpc>
                <a:spcPct val="120000"/>
              </a:lnSpc>
              <a:spcBef>
                <a:spcPts val="1400"/>
              </a:spcBef>
              <a:spcAft>
                <a:spcPts val="0"/>
              </a:spcAft>
              <a:buClr>
                <a:srgbClr val="292929"/>
              </a:buClr>
              <a:buSzPts val="2176"/>
              <a:buFont typeface="Arial"/>
              <a:buChar char="•"/>
            </a:pPr>
            <a:r>
              <a:rPr b="0" i="0" lang="en-US" sz="2176" u="none" cap="none" strike="noStrike">
                <a:solidFill>
                  <a:srgbClr val="292929"/>
                </a:solidFill>
                <a:latin typeface="Arial"/>
                <a:ea typeface="Arial"/>
                <a:cs typeface="Arial"/>
                <a:sym typeface="Arial"/>
              </a:rPr>
              <a:t>Perform interactive visual analytics using Folium and Plotly Dash</a:t>
            </a:r>
            <a:endParaRPr b="0" i="0" sz="2176" u="none" cap="none" strike="noStrike">
              <a:latin typeface="Arial"/>
              <a:ea typeface="Arial"/>
              <a:cs typeface="Arial"/>
              <a:sym typeface="Arial"/>
            </a:endParaRPr>
          </a:p>
          <a:p>
            <a:pPr indent="-215900" lvl="0" marL="228600" marR="0" rtl="0" algn="l">
              <a:lnSpc>
                <a:spcPct val="120000"/>
              </a:lnSpc>
              <a:spcBef>
                <a:spcPts val="1400"/>
              </a:spcBef>
              <a:spcAft>
                <a:spcPts val="0"/>
              </a:spcAft>
              <a:buClr>
                <a:srgbClr val="292929"/>
              </a:buClr>
              <a:buSzPts val="2176"/>
              <a:buFont typeface="Arial"/>
              <a:buChar char="•"/>
            </a:pPr>
            <a:r>
              <a:rPr b="0" i="0" lang="en-US" sz="2176" u="none" cap="none" strike="noStrike">
                <a:solidFill>
                  <a:srgbClr val="292929"/>
                </a:solidFill>
                <a:latin typeface="Arial"/>
                <a:ea typeface="Arial"/>
                <a:cs typeface="Arial"/>
                <a:sym typeface="Arial"/>
              </a:rPr>
              <a:t>Perform predictive analysis using classification models</a:t>
            </a:r>
            <a:endParaRPr b="0" i="0" sz="2176" u="none" cap="none" strike="noStrike">
              <a:latin typeface="Arial"/>
              <a:ea typeface="Arial"/>
              <a:cs typeface="Arial"/>
              <a:sym typeface="Arial"/>
            </a:endParaRPr>
          </a:p>
          <a:p>
            <a:pPr indent="-215900" lvl="1" marL="685800" marR="0" rtl="0" algn="l">
              <a:lnSpc>
                <a:spcPct val="120000"/>
              </a:lnSpc>
              <a:spcBef>
                <a:spcPts val="1400"/>
              </a:spcBef>
              <a:spcAft>
                <a:spcPts val="0"/>
              </a:spcAft>
              <a:buClr>
                <a:srgbClr val="767171"/>
              </a:buClr>
              <a:buSzPts val="1852"/>
              <a:buFont typeface="Arial"/>
              <a:buChar char="•"/>
            </a:pPr>
            <a:r>
              <a:rPr b="0" i="0" lang="en-US" sz="1852" u="none" cap="none" strike="noStrike">
                <a:solidFill>
                  <a:srgbClr val="767171"/>
                </a:solidFill>
                <a:latin typeface="Arial"/>
                <a:ea typeface="Arial"/>
                <a:cs typeface="Arial"/>
                <a:sym typeface="Arial"/>
              </a:rPr>
              <a:t>Evaluated with Scikit-learn, and several classification models: SVM, Logistic Regression, Decision Tree, and K-nearest neighbors.</a:t>
            </a:r>
            <a:endParaRPr b="0" i="0" sz="1852" u="none" cap="none" strike="noStrike">
              <a:latin typeface="Arial"/>
              <a:ea typeface="Arial"/>
              <a:cs typeface="Arial"/>
              <a:sym typeface="Arial"/>
            </a:endParaRPr>
          </a:p>
          <a:p>
            <a:pPr indent="0" lvl="0" marL="0" marR="0" rtl="0" algn="l">
              <a:lnSpc>
                <a:spcPct val="120000"/>
              </a:lnSpc>
              <a:spcBef>
                <a:spcPts val="1400"/>
              </a:spcBef>
              <a:spcAft>
                <a:spcPts val="0"/>
              </a:spcAft>
              <a:buSzPts val="2376"/>
              <a:buFont typeface="Arial"/>
              <a:buNone/>
            </a:pPr>
            <a:r>
              <a:t/>
            </a:r>
            <a:endParaRPr b="0" i="0" sz="2376" u="none" cap="none" strike="noStrike">
              <a:latin typeface="Arial"/>
              <a:ea typeface="Arial"/>
              <a:cs typeface="Arial"/>
              <a:sym typeface="Arial"/>
            </a:endParaRPr>
          </a:p>
          <a:p>
            <a:pPr indent="0" lvl="0" marL="0" marR="0" rtl="0" algn="l">
              <a:lnSpc>
                <a:spcPct val="100000"/>
              </a:lnSpc>
              <a:spcBef>
                <a:spcPts val="1400"/>
              </a:spcBef>
              <a:spcAft>
                <a:spcPts val="0"/>
              </a:spcAft>
              <a:buSzPts val="594"/>
              <a:buFont typeface="Arial"/>
              <a:buNone/>
            </a:pPr>
            <a:r>
              <a:t/>
            </a:r>
            <a:endParaRPr b="0" i="0" sz="594" u="none" cap="none" strike="noStrike">
              <a:latin typeface="Arial"/>
              <a:ea typeface="Arial"/>
              <a:cs typeface="Arial"/>
              <a:sym typeface="Arial"/>
            </a:endParaRPr>
          </a:p>
          <a:p>
            <a:pPr indent="0" lvl="0" marL="0" marR="0" rtl="0" algn="l">
              <a:lnSpc>
                <a:spcPct val="100000"/>
              </a:lnSpc>
              <a:spcBef>
                <a:spcPts val="1400"/>
              </a:spcBef>
              <a:spcAft>
                <a:spcPts val="0"/>
              </a:spcAft>
              <a:buSzPts val="594"/>
              <a:buFont typeface="Arial"/>
              <a:buNone/>
            </a:pPr>
            <a:r>
              <a:t/>
            </a:r>
            <a:endParaRPr b="0" i="0" sz="594" u="none" cap="none" strike="noStrike">
              <a:latin typeface="Arial"/>
              <a:ea typeface="Arial"/>
              <a:cs typeface="Arial"/>
              <a:sym typeface="Arial"/>
            </a:endParaRPr>
          </a:p>
          <a:p>
            <a:pPr indent="0" lvl="0" marL="0" marR="0" rtl="0" algn="l">
              <a:lnSpc>
                <a:spcPct val="100000"/>
              </a:lnSpc>
              <a:spcBef>
                <a:spcPts val="1400"/>
              </a:spcBef>
              <a:spcAft>
                <a:spcPts val="0"/>
              </a:spcAft>
              <a:buSzPts val="594"/>
              <a:buFont typeface="Arial"/>
              <a:buNone/>
            </a:pPr>
            <a:r>
              <a:t/>
            </a:r>
            <a:endParaRPr b="0" i="0" sz="594" u="none" cap="none" strike="noStrike">
              <a:latin typeface="Arial"/>
              <a:ea typeface="Arial"/>
              <a:cs typeface="Arial"/>
              <a:sym typeface="Arial"/>
            </a:endParaRPr>
          </a:p>
          <a:p>
            <a:pPr indent="0" lvl="0" marL="0" marR="0" rtl="0" algn="l">
              <a:lnSpc>
                <a:spcPct val="100000"/>
              </a:lnSpc>
              <a:spcBef>
                <a:spcPts val="1400"/>
              </a:spcBef>
              <a:spcAft>
                <a:spcPts val="0"/>
              </a:spcAft>
              <a:buSzPts val="594"/>
              <a:buFont typeface="Arial"/>
              <a:buNone/>
            </a:pPr>
            <a:r>
              <a:t/>
            </a:r>
            <a:endParaRPr b="0" i="0" sz="594" u="none" cap="none" strike="noStrike">
              <a:latin typeface="Arial"/>
              <a:ea typeface="Arial"/>
              <a:cs typeface="Arial"/>
              <a:sym typeface="Arial"/>
            </a:endParaRPr>
          </a:p>
        </p:txBody>
      </p:sp>
      <p:sp>
        <p:nvSpPr>
          <p:cNvPr id="331" name="Google Shape;331;p58"/>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Methodology</a:t>
            </a:r>
            <a:endParaRPr b="0" i="0" sz="3320" u="none" cap="none" strike="noStrike">
              <a:latin typeface="Arial"/>
              <a:ea typeface="Arial"/>
              <a:cs typeface="Arial"/>
              <a:sym typeface="Arial"/>
            </a:endParaRPr>
          </a:p>
        </p:txBody>
      </p:sp>
      <p:sp>
        <p:nvSpPr>
          <p:cNvPr id="332" name="Google Shape;332;p58"/>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59"/>
          <p:cNvSpPr txBox="1"/>
          <p:nvPr>
            <p:ph idx="4294967295" type="body"/>
          </p:nvPr>
        </p:nvSpPr>
        <p:spPr>
          <a:xfrm>
            <a:off x="770040" y="1825560"/>
            <a:ext cx="10514160" cy="4349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1400"/>
              </a:spcBef>
              <a:spcAft>
                <a:spcPts val="0"/>
              </a:spcAft>
              <a:buClr>
                <a:srgbClr val="292929"/>
              </a:buClr>
              <a:buSzPts val="3200"/>
              <a:buFont typeface="Arial"/>
              <a:buNone/>
            </a:pPr>
            <a:r>
              <a:rPr b="0" i="0" lang="en-US" sz="3000" u="none" cap="none" strike="noStrike">
                <a:solidFill>
                  <a:schemeClr val="dk1"/>
                </a:solidFill>
                <a:latin typeface="Arial"/>
                <a:ea typeface="Arial"/>
                <a:cs typeface="Arial"/>
                <a:sym typeface="Arial"/>
              </a:rPr>
              <a:t>Data Sets were collected via SpaceX API and via web-scraping Wikipedia</a:t>
            </a:r>
            <a:endParaRPr sz="3000">
              <a:solidFill>
                <a:schemeClr val="dk1"/>
              </a:solidFill>
            </a:endParaRPr>
          </a:p>
          <a:p>
            <a:pPr indent="0" lvl="0" marL="0" marR="0" rtl="0" algn="l">
              <a:lnSpc>
                <a:spcPct val="100000"/>
              </a:lnSpc>
              <a:spcBef>
                <a:spcPts val="1400"/>
              </a:spcBef>
              <a:spcAft>
                <a:spcPts val="0"/>
              </a:spcAft>
              <a:buClr>
                <a:srgbClr val="292929"/>
              </a:buClr>
              <a:buSzPts val="2200"/>
              <a:buFont typeface="Arial"/>
              <a:buNone/>
            </a:pPr>
            <a:r>
              <a:rPr lang="en-US" sz="3000">
                <a:solidFill>
                  <a:schemeClr val="dk1"/>
                </a:solidFill>
              </a:rPr>
              <a:t>Some data from the SpaceX API needed to be processed </a:t>
            </a:r>
            <a:r>
              <a:rPr lang="en-US" sz="3000">
                <a:solidFill>
                  <a:schemeClr val="dk1"/>
                </a:solidFill>
              </a:rPr>
              <a:t>separately</a:t>
            </a:r>
            <a:r>
              <a:rPr lang="en-US" sz="3000">
                <a:solidFill>
                  <a:schemeClr val="dk1"/>
                </a:solidFill>
              </a:rPr>
              <a:t> and added to the dataframe using specially built helper functions.</a:t>
            </a:r>
            <a:endParaRPr b="0"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a:solidFill>
                <a:schemeClr val="dk1"/>
              </a:solidFill>
            </a:endParaRPr>
          </a:p>
          <a:p>
            <a:pPr indent="0" lvl="0" marL="0" marR="0" rtl="0" algn="l">
              <a:lnSpc>
                <a:spcPct val="100000"/>
              </a:lnSpc>
              <a:spcBef>
                <a:spcPts val="0"/>
              </a:spcBef>
              <a:spcAft>
                <a:spcPts val="0"/>
              </a:spcAft>
              <a:buSzPts val="1800"/>
              <a:buFont typeface="Arial"/>
              <a:buNone/>
            </a:pPr>
            <a:r>
              <a:rPr lang="en-US" sz="3000">
                <a:solidFill>
                  <a:schemeClr val="dk1"/>
                </a:solidFill>
              </a:rPr>
              <a:t>Data Scraped from Wikipedia had to be processed using the BeautifulSoup library to extract relevant tabular data</a:t>
            </a:r>
            <a:endParaRPr sz="3000">
              <a:solidFill>
                <a:schemeClr val="dk1"/>
              </a:solidFill>
            </a:endParaRPr>
          </a:p>
        </p:txBody>
      </p:sp>
      <p:sp>
        <p:nvSpPr>
          <p:cNvPr id="338" name="Google Shape;338;p59"/>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Data Collection</a:t>
            </a:r>
            <a:endParaRPr b="0" i="0" sz="3320" u="none" cap="none" strike="noStrike">
              <a:latin typeface="Arial"/>
              <a:ea typeface="Arial"/>
              <a:cs typeface="Arial"/>
              <a:sym typeface="Arial"/>
            </a:endParaRPr>
          </a:p>
        </p:txBody>
      </p:sp>
      <p:sp>
        <p:nvSpPr>
          <p:cNvPr id="339" name="Google Shape;339;p59"/>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60"/>
          <p:cNvSpPr txBox="1"/>
          <p:nvPr>
            <p:ph idx="4294967295" type="body"/>
          </p:nvPr>
        </p:nvSpPr>
        <p:spPr>
          <a:xfrm>
            <a:off x="820800" y="1800350"/>
            <a:ext cx="5039700" cy="4224600"/>
          </a:xfrm>
          <a:prstGeom prst="rect">
            <a:avLst/>
          </a:prstGeom>
          <a:noFill/>
          <a:ln>
            <a:noFill/>
          </a:ln>
        </p:spPr>
        <p:txBody>
          <a:bodyPr anchorCtr="0" anchor="t" bIns="0" lIns="0" spcFirstLastPara="1" rIns="0" wrap="square" tIns="0">
            <a:normAutofit/>
          </a:bodyPr>
          <a:lstStyle/>
          <a:p>
            <a:pPr indent="-234187"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Data from SpaceXAPI: specifically the v4 past launches</a:t>
            </a:r>
            <a:endParaRPr b="0" i="0" sz="2200" u="none" cap="none" strike="noStrike">
              <a:latin typeface="Arial"/>
              <a:ea typeface="Arial"/>
              <a:cs typeface="Arial"/>
              <a:sym typeface="Arial"/>
            </a:endParaRPr>
          </a:p>
          <a:p>
            <a:pPr indent="-367878" lvl="1" marL="864000" marR="0" rtl="0" algn="l">
              <a:lnSpc>
                <a:spcPct val="100000"/>
              </a:lnSpc>
              <a:spcBef>
                <a:spcPts val="1134"/>
              </a:spcBef>
              <a:spcAft>
                <a:spcPts val="0"/>
              </a:spcAft>
              <a:buClr>
                <a:srgbClr val="000000"/>
              </a:buClr>
              <a:buSzPts val="2275"/>
              <a:buFont typeface="Noto Sans Symbols"/>
              <a:buChar char="−"/>
            </a:pPr>
            <a:r>
              <a:rPr b="0" i="0" lang="en-US" sz="1925" u="none" cap="none" strike="noStrike">
                <a:solidFill>
                  <a:srgbClr val="292929"/>
                </a:solidFill>
                <a:latin typeface="Arial"/>
                <a:ea typeface="Arial"/>
                <a:cs typeface="Arial"/>
                <a:sym typeface="Arial"/>
              </a:rPr>
              <a:t>"https://api.spacexdata.com/v4/launches/past"</a:t>
            </a:r>
            <a:endParaRPr b="0" i="0" sz="1925" u="none" cap="none" strike="noStrike">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rPr lang="en-US" sz="2200" u="sng">
                <a:solidFill>
                  <a:schemeClr val="hlink"/>
                </a:solidFill>
                <a:hlinkClick r:id="rId4"/>
              </a:rPr>
              <a:t>https://github.com/Vocantes/Data_Science_Captstone_IBM/blob/main/jupyter-labs-spacex-data-collection-api.ipynb</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p:txBody>
      </p:sp>
      <p:sp>
        <p:nvSpPr>
          <p:cNvPr id="345" name="Google Shape;345;p60"/>
          <p:cNvSpPr/>
          <p:nvPr/>
        </p:nvSpPr>
        <p:spPr>
          <a:xfrm>
            <a:off x="770040" y="53856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Data Collection – SpaceX API</a:t>
            </a:r>
            <a:endParaRPr b="0" i="0" sz="3320" u="none" cap="none" strike="noStrike">
              <a:latin typeface="Arial"/>
              <a:ea typeface="Arial"/>
              <a:cs typeface="Arial"/>
              <a:sym typeface="Arial"/>
            </a:endParaRPr>
          </a:p>
        </p:txBody>
      </p:sp>
      <p:pic>
        <p:nvPicPr>
          <p:cNvPr id="346" name="Google Shape;346;p60"/>
          <p:cNvPicPr preferRelativeResize="0"/>
          <p:nvPr/>
        </p:nvPicPr>
        <p:blipFill rotWithShape="1">
          <a:blip r:embed="rId5">
            <a:alphaModFix/>
          </a:blip>
          <a:srcRect b="0" l="0" r="0" t="0"/>
          <a:stretch/>
        </p:blipFill>
        <p:spPr>
          <a:xfrm>
            <a:off x="8715600" y="1371600"/>
            <a:ext cx="1342080" cy="5399640"/>
          </a:xfrm>
          <a:prstGeom prst="rect">
            <a:avLst/>
          </a:prstGeom>
          <a:noFill/>
          <a:ln>
            <a:noFill/>
          </a:ln>
        </p:spPr>
      </p:pic>
      <p:sp>
        <p:nvSpPr>
          <p:cNvPr id="347" name="Google Shape;347;p60"/>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61"/>
          <p:cNvSpPr txBox="1"/>
          <p:nvPr>
            <p:ph idx="4294967295" type="body"/>
          </p:nvPr>
        </p:nvSpPr>
        <p:spPr>
          <a:xfrm>
            <a:off x="922326" y="1792450"/>
            <a:ext cx="4429800" cy="3810300"/>
          </a:xfrm>
          <a:prstGeom prst="rect">
            <a:avLst/>
          </a:prstGeom>
          <a:noFill/>
          <a:ln>
            <a:noFill/>
          </a:ln>
        </p:spPr>
        <p:txBody>
          <a:bodyPr anchorCtr="0" anchor="t" bIns="0" lIns="0" spcFirstLastPara="1" rIns="0" wrap="square" tIns="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Data was scraped from wikipedia and then processed using the requests and BeautifulSoup Libraries.</a:t>
            </a:r>
            <a:endParaRPr b="0" i="0" sz="2200" u="none" cap="none" strike="noStrike">
              <a:latin typeface="Arial"/>
              <a:ea typeface="Arial"/>
              <a:cs typeface="Arial"/>
              <a:sym typeface="Arial"/>
            </a:endParaRPr>
          </a:p>
          <a:p>
            <a:pPr indent="-304800" lvl="0" marL="914400" marR="0" rtl="0" algn="l">
              <a:lnSpc>
                <a:spcPct val="100000"/>
              </a:lnSpc>
              <a:spcBef>
                <a:spcPts val="0"/>
              </a:spcBef>
              <a:spcAft>
                <a:spcPts val="0"/>
              </a:spcAft>
              <a:buClr>
                <a:srgbClr val="292929"/>
              </a:buClr>
              <a:buSzPts val="1200"/>
              <a:buFont typeface="Arial"/>
              <a:buChar char="★"/>
            </a:pPr>
            <a:r>
              <a:rPr b="0" i="0" lang="en-US" sz="1200" u="none" cap="none" strike="noStrike">
                <a:solidFill>
                  <a:srgbClr val="292929"/>
                </a:solidFill>
                <a:latin typeface="Arial"/>
                <a:ea typeface="Arial"/>
                <a:cs typeface="Arial"/>
                <a:sym typeface="Arial"/>
              </a:rPr>
              <a:t>https://en.wikipedia.org/wiki/List_of_Falcon_9_and_Falcon_Heavy_launches</a:t>
            </a:r>
            <a:endParaRPr b="0" i="0" sz="1200" u="none" cap="none" strike="noStrike">
              <a:latin typeface="Arial"/>
              <a:ea typeface="Arial"/>
              <a:cs typeface="Arial"/>
              <a:sym typeface="Arial"/>
            </a:endParaRPr>
          </a:p>
          <a:p>
            <a:pPr indent="0" lvl="0" marL="0" marR="0" rtl="0" algn="l">
              <a:lnSpc>
                <a:spcPct val="100000"/>
              </a:lnSpc>
              <a:spcBef>
                <a:spcPts val="1400"/>
              </a:spcBef>
              <a:spcAft>
                <a:spcPts val="0"/>
              </a:spcAft>
              <a:buSzPts val="2200"/>
              <a:buFont typeface="Arial"/>
              <a:buNone/>
            </a:pPr>
            <a:r>
              <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https://github.com/Vocantes/Data_Science_Captstone_IBM/blob/main/jupyter-labs-webscraping.ipynb</a:t>
            </a:r>
            <a:endParaRPr b="0" i="0" sz="2200" u="none" cap="none" strike="noStrike">
              <a:latin typeface="Arial"/>
              <a:ea typeface="Arial"/>
              <a:cs typeface="Arial"/>
              <a:sym typeface="Arial"/>
            </a:endParaRPr>
          </a:p>
        </p:txBody>
      </p:sp>
      <p:sp>
        <p:nvSpPr>
          <p:cNvPr id="353" name="Google Shape;353;p61"/>
          <p:cNvSpPr/>
          <p:nvPr/>
        </p:nvSpPr>
        <p:spPr>
          <a:xfrm>
            <a:off x="770040" y="538560"/>
            <a:ext cx="10514160" cy="547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1"/>
          <p:cNvSpPr/>
          <p:nvPr/>
        </p:nvSpPr>
        <p:spPr>
          <a:xfrm>
            <a:off x="922320" y="691200"/>
            <a:ext cx="10514160" cy="5475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Data Collection - Scraping</a:t>
            </a:r>
            <a:endParaRPr b="0" i="0" sz="3320" u="none" cap="none" strike="noStrike">
              <a:latin typeface="Arial"/>
              <a:ea typeface="Arial"/>
              <a:cs typeface="Arial"/>
              <a:sym typeface="Arial"/>
            </a:endParaRPr>
          </a:p>
        </p:txBody>
      </p:sp>
      <p:pic>
        <p:nvPicPr>
          <p:cNvPr id="355" name="Google Shape;355;p61"/>
          <p:cNvPicPr preferRelativeResize="0"/>
          <p:nvPr/>
        </p:nvPicPr>
        <p:blipFill rotWithShape="1">
          <a:blip r:embed="rId5">
            <a:alphaModFix/>
          </a:blip>
          <a:srcRect b="0" l="0" r="0" t="0"/>
          <a:stretch/>
        </p:blipFill>
        <p:spPr>
          <a:xfrm>
            <a:off x="7086600" y="1371600"/>
            <a:ext cx="4247640" cy="4962240"/>
          </a:xfrm>
          <a:prstGeom prst="rect">
            <a:avLst/>
          </a:prstGeom>
          <a:noFill/>
          <a:ln>
            <a:noFill/>
          </a:ln>
        </p:spPr>
      </p:pic>
      <p:sp>
        <p:nvSpPr>
          <p:cNvPr id="356" name="Google Shape;356;p61"/>
          <p:cNvSpPr txBox="1"/>
          <p:nvPr>
            <p:ph idx="12" type="sldNum"/>
          </p:nvPr>
        </p:nvSpPr>
        <p:spPr>
          <a:xfrm>
            <a:off x="8714880" y="6025680"/>
            <a:ext cx="2741760" cy="40032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